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7" r:id="rId2"/>
    <p:sldId id="291" r:id="rId3"/>
    <p:sldId id="279" r:id="rId4"/>
    <p:sldId id="309" r:id="rId5"/>
    <p:sldId id="308" r:id="rId6"/>
    <p:sldId id="307" r:id="rId7"/>
    <p:sldId id="306" r:id="rId8"/>
    <p:sldId id="305" r:id="rId9"/>
    <p:sldId id="304" r:id="rId10"/>
    <p:sldId id="303" r:id="rId11"/>
    <p:sldId id="311" r:id="rId12"/>
    <p:sldId id="302" r:id="rId13"/>
    <p:sldId id="315" r:id="rId14"/>
    <p:sldId id="301" r:id="rId15"/>
    <p:sldId id="314" r:id="rId16"/>
    <p:sldId id="300" r:id="rId17"/>
    <p:sldId id="299" r:id="rId18"/>
    <p:sldId id="297" r:id="rId19"/>
    <p:sldId id="298" r:id="rId20"/>
    <p:sldId id="296" r:id="rId21"/>
    <p:sldId id="295" r:id="rId22"/>
    <p:sldId id="294" r:id="rId23"/>
    <p:sldId id="293" r:id="rId24"/>
    <p:sldId id="292" r:id="rId25"/>
    <p:sldId id="310" r:id="rId26"/>
    <p:sldId id="313" r:id="rId27"/>
    <p:sldId id="312" r:id="rId28"/>
  </p:sldIdLst>
  <p:sldSz cx="9144000" cy="6858000" type="screen4x3"/>
  <p:notesSz cx="6662738" cy="9906000"/>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680"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Sukupuolesi?</c:v>
                </c:pt>
              </c:strCache>
            </c:strRef>
          </c:tx>
          <c:spPr>
            <a:solidFill>
              <a:srgbClr val="234C5A"/>
            </a:solidFill>
            <a:ln>
              <a:solidFill>
                <a:srgbClr val="234C5A"/>
              </a:solidFill>
            </a:ln>
          </c:spPr>
          <c:invertIfNegative val="0"/>
          <c:dLbls>
            <c:dLbl>
              <c:idx val="0"/>
              <c:tx>
                <c:rich>
                  <a:bodyPr/>
                  <a:lstStyle/>
                  <a:p>
                    <a:r>
                      <a:rPr lang="en-US"/>
                      <a:t>52%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D8B-4F1B-A10C-95157643220E}"/>
                </c:ext>
              </c:extLst>
            </c:dLbl>
            <c:dLbl>
              <c:idx val="1"/>
              <c:tx>
                <c:rich>
                  <a:bodyPr/>
                  <a:lstStyle/>
                  <a:p>
                    <a:r>
                      <a:rPr lang="en-US"/>
                      <a:t>48%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D8B-4F1B-A10C-95157643220E}"/>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Sheet1!$D$2:$D$4</c:f>
              <c:numCache>
                <c:formatCode>General</c:formatCode>
                <c:ptCount val="3"/>
                <c:pt idx="0">
                  <c:v>0.52</c:v>
                </c:pt>
                <c:pt idx="1">
                  <c:v>0.48</c:v>
                </c:pt>
                <c:pt idx="2">
                  <c:v>0</c:v>
                </c:pt>
              </c:numCache>
            </c:numRef>
          </c:val>
          <c:extLst>
            <c:ext xmlns:c16="http://schemas.microsoft.com/office/drawing/2014/chart" uri="{C3380CC4-5D6E-409C-BE32-E72D297353CC}">
              <c16:uniqueId val="{00000002-0D8B-4F1B-A10C-95157643220E}"/>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 kokoinen asunto olisi mielestäsi paras 10 vuoden päästä?</c:v>
                </c:pt>
              </c:strCache>
            </c:strRef>
          </c:tx>
          <c:spPr>
            <a:solidFill>
              <a:srgbClr val="234C5A"/>
            </a:solidFill>
            <a:ln>
              <a:solidFill>
                <a:srgbClr val="234C5A"/>
              </a:solidFill>
            </a:ln>
          </c:spPr>
          <c:invertIfNegative val="0"/>
          <c:dLbls>
            <c:dLbl>
              <c:idx val="0"/>
              <c:tx>
                <c:rich>
                  <a:bodyPr/>
                  <a:lstStyle/>
                  <a:p>
                    <a:r>
                      <a:rPr lang="en-US"/>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E20-4C5E-A138-746F4F55C20C}"/>
                </c:ext>
              </c:extLst>
            </c:dLbl>
            <c:dLbl>
              <c:idx val="1"/>
              <c:tx>
                <c:rich>
                  <a:bodyPr/>
                  <a:lstStyle/>
                  <a:p>
                    <a:r>
                      <a:rPr lang="en-US"/>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E20-4C5E-A138-746F4F55C20C}"/>
                </c:ext>
              </c:extLst>
            </c:dLbl>
            <c:dLbl>
              <c:idx val="2"/>
              <c:tx>
                <c:rich>
                  <a:bodyPr/>
                  <a:lstStyle/>
                  <a:p>
                    <a:r>
                      <a:rPr lang="en-US"/>
                      <a:t>32%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E20-4C5E-A138-746F4F55C20C}"/>
                </c:ext>
              </c:extLst>
            </c:dLbl>
            <c:dLbl>
              <c:idx val="3"/>
              <c:tx>
                <c:rich>
                  <a:bodyPr/>
                  <a:lstStyle/>
                  <a:p>
                    <a:r>
                      <a:rPr lang="en-US"/>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E20-4C5E-A138-746F4F55C20C}"/>
                </c:ext>
              </c:extLst>
            </c:dLbl>
            <c:dLbl>
              <c:idx val="4"/>
              <c:tx>
                <c:rich>
                  <a:bodyPr/>
                  <a:lstStyle/>
                  <a:p>
                    <a:r>
                      <a:rPr lang="en-US"/>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E20-4C5E-A138-746F4F55C20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1 huone + keittiö</c:v>
                </c:pt>
                <c:pt idx="1">
                  <c:v>2 huonetta + keittiö</c:v>
                </c:pt>
                <c:pt idx="2">
                  <c:v>3 huonetta + keittiö</c:v>
                </c:pt>
                <c:pt idx="3">
                  <c:v>4 huonetta + keittiö</c:v>
                </c:pt>
                <c:pt idx="4">
                  <c:v>5 huonetta tai enemmän + keittiö</c:v>
                </c:pt>
              </c:strCache>
            </c:strRef>
          </c:cat>
          <c:val>
            <c:numRef>
              <c:f>Sheet1!$D$2:$D$6</c:f>
              <c:numCache>
                <c:formatCode>General</c:formatCode>
                <c:ptCount val="5"/>
                <c:pt idx="0">
                  <c:v>0.1</c:v>
                </c:pt>
                <c:pt idx="1">
                  <c:v>0.44</c:v>
                </c:pt>
                <c:pt idx="2">
                  <c:v>0.32</c:v>
                </c:pt>
                <c:pt idx="3">
                  <c:v>7.0000000000000007E-2</c:v>
                </c:pt>
                <c:pt idx="4">
                  <c:v>7.0000000000000007E-2</c:v>
                </c:pt>
              </c:numCache>
            </c:numRef>
          </c:val>
          <c:extLst>
            <c:ext xmlns:c16="http://schemas.microsoft.com/office/drawing/2014/chart" uri="{C3380CC4-5D6E-409C-BE32-E72D297353CC}">
              <c16:uniqueId val="{00000005-DE20-4C5E-A138-746F4F55C20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Ajatteletko asuvasti 10 vuoden päästä nykyisessä asunnossasi?</c:v>
                </c:pt>
              </c:strCache>
            </c:strRef>
          </c:tx>
          <c:spPr>
            <a:solidFill>
              <a:srgbClr val="234C5A"/>
            </a:solidFill>
            <a:ln>
              <a:solidFill>
                <a:srgbClr val="234C5A"/>
              </a:solidFill>
            </a:ln>
          </c:spPr>
          <c:invertIfNegative val="0"/>
          <c:dLbls>
            <c:dLbl>
              <c:idx val="0"/>
              <c:tx>
                <c:rich>
                  <a:bodyPr/>
                  <a:lstStyle/>
                  <a:p>
                    <a:r>
                      <a:rPr lang="en-US"/>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F63-40DF-B12B-F1BA908F8D71}"/>
                </c:ext>
              </c:extLst>
            </c:dLbl>
            <c:dLbl>
              <c:idx val="1"/>
              <c:tx>
                <c:rich>
                  <a:bodyPr/>
                  <a:lstStyle/>
                  <a:p>
                    <a:r>
                      <a:rPr lang="en-US"/>
                      <a:t>48%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F63-40DF-B12B-F1BA908F8D71}"/>
                </c:ext>
              </c:extLst>
            </c:dLbl>
            <c:dLbl>
              <c:idx val="2"/>
              <c:tx>
                <c:rich>
                  <a:bodyPr/>
                  <a:lstStyle/>
                  <a:p>
                    <a:r>
                      <a:rPr lang="en-US"/>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1F63-40DF-B12B-F1BA908F8D71}"/>
                </c:ext>
              </c:extLst>
            </c:dLbl>
            <c:dLbl>
              <c:idx val="3"/>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F63-40DF-B12B-F1BA908F8D7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 varmasti</c:v>
                </c:pt>
                <c:pt idx="1">
                  <c:v>Melko todennäköisesti</c:v>
                </c:pt>
                <c:pt idx="2">
                  <c:v>Todennäköisesti en</c:v>
                </c:pt>
                <c:pt idx="3">
                  <c:v>En varmasti</c:v>
                </c:pt>
              </c:strCache>
            </c:strRef>
          </c:cat>
          <c:val>
            <c:numRef>
              <c:f>Sheet1!$D$2:$D$5</c:f>
              <c:numCache>
                <c:formatCode>General</c:formatCode>
                <c:ptCount val="4"/>
                <c:pt idx="0">
                  <c:v>0.21</c:v>
                </c:pt>
                <c:pt idx="1">
                  <c:v>0.48</c:v>
                </c:pt>
                <c:pt idx="2">
                  <c:v>0.27</c:v>
                </c:pt>
                <c:pt idx="3">
                  <c:v>0.04</c:v>
                </c:pt>
              </c:numCache>
            </c:numRef>
          </c:val>
          <c:extLst>
            <c:ext xmlns:c16="http://schemas.microsoft.com/office/drawing/2014/chart" uri="{C3380CC4-5D6E-409C-BE32-E72D297353CC}">
              <c16:uniqueId val="{00000004-1F63-40DF-B12B-F1BA908F8D71}"/>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Millainen on perhetilanteesi?</c:v>
                </c:pt>
              </c:strCache>
            </c:strRef>
          </c:tx>
          <c:spPr>
            <a:solidFill>
              <a:srgbClr val="234C5A"/>
            </a:solidFill>
            <a:ln>
              <a:solidFill>
                <a:srgbClr val="234C5A"/>
              </a:solidFill>
            </a:ln>
          </c:spPr>
          <c:invertIfNegative val="0"/>
          <c:dLbls>
            <c:dLbl>
              <c:idx val="0"/>
              <c:tx>
                <c:rich>
                  <a:bodyPr/>
                  <a:lstStyle/>
                  <a:p>
                    <a:r>
                      <a:rPr lang="en-US"/>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7B1-4BC2-9F76-53B18ECCF6CD}"/>
                </c:ext>
              </c:extLst>
            </c:dLbl>
            <c:dLbl>
              <c:idx val="1"/>
              <c:tx>
                <c:rich>
                  <a:bodyPr/>
                  <a:lstStyle/>
                  <a:p>
                    <a:r>
                      <a:rPr lang="en-US"/>
                      <a:t>73%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7B1-4BC2-9F76-53B18ECCF6C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Asun yksin</c:v>
                </c:pt>
                <c:pt idx="1">
                  <c:v>Asun yhdessä yhden tai useamman ihmisen kanssa</c:v>
                </c:pt>
              </c:strCache>
            </c:strRef>
          </c:cat>
          <c:val>
            <c:numRef>
              <c:f>Sheet1!$D$2:$D$3</c:f>
              <c:numCache>
                <c:formatCode>General</c:formatCode>
                <c:ptCount val="2"/>
                <c:pt idx="0">
                  <c:v>0.27</c:v>
                </c:pt>
                <c:pt idx="1">
                  <c:v>0.73</c:v>
                </c:pt>
              </c:numCache>
            </c:numRef>
          </c:val>
          <c:extLst>
            <c:ext xmlns:c16="http://schemas.microsoft.com/office/drawing/2014/chart" uri="{C3380CC4-5D6E-409C-BE32-E72D297353CC}">
              <c16:uniqueId val="{00000002-37B1-4BC2-9F76-53B18ECCF6C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alla olevista vaihtoehdoista kuvaa parhaimmin asuntosi sijaintia?</c:v>
                </c:pt>
              </c:strCache>
            </c:strRef>
          </c:tx>
          <c:spPr>
            <a:solidFill>
              <a:srgbClr val="234C5A"/>
            </a:solidFill>
            <a:ln>
              <a:solidFill>
                <a:srgbClr val="234C5A"/>
              </a:solidFill>
            </a:ln>
          </c:spPr>
          <c:invertIfNegative val="0"/>
          <c:dLbls>
            <c:dLbl>
              <c:idx val="0"/>
              <c:tx>
                <c:rich>
                  <a:bodyPr/>
                  <a:lstStyle/>
                  <a:p>
                    <a:r>
                      <a:rPr lang="en-US"/>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ECA-4624-86F6-4A8F470333B1}"/>
                </c:ext>
              </c:extLst>
            </c:dLbl>
            <c:dLbl>
              <c:idx val="1"/>
              <c:tx>
                <c:rich>
                  <a:bodyPr/>
                  <a:lstStyle/>
                  <a:p>
                    <a:r>
                      <a:rPr lang="en-US"/>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ECA-4624-86F6-4A8F470333B1}"/>
                </c:ext>
              </c:extLst>
            </c:dLbl>
            <c:dLbl>
              <c:idx val="2"/>
              <c:tx>
                <c:rich>
                  <a:bodyPr/>
                  <a:lstStyle/>
                  <a:p>
                    <a:r>
                      <a:rPr lang="en-US"/>
                      <a:t>64%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3ECA-4624-86F6-4A8F470333B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Ydinkeskusta, palveluiden välittömässä läheisyydessä (alle 500 metriä ydinkeskustasta)</c:v>
                </c:pt>
                <c:pt idx="1">
                  <c:v>Muu taajama-alue keskustassa (yli 500 metriä ydinkeskustaan)</c:v>
                </c:pt>
                <c:pt idx="2">
                  <c:v>Sivukylä tai haja-asutusalue</c:v>
                </c:pt>
              </c:strCache>
            </c:strRef>
          </c:cat>
          <c:val>
            <c:numRef>
              <c:f>Sheet1!$D$2:$D$4</c:f>
              <c:numCache>
                <c:formatCode>General</c:formatCode>
                <c:ptCount val="3"/>
                <c:pt idx="0">
                  <c:v>0.25</c:v>
                </c:pt>
                <c:pt idx="1">
                  <c:v>0.11</c:v>
                </c:pt>
                <c:pt idx="2">
                  <c:v>0.64</c:v>
                </c:pt>
              </c:numCache>
            </c:numRef>
          </c:val>
          <c:extLst>
            <c:ext xmlns:c16="http://schemas.microsoft.com/office/drawing/2014/chart" uri="{C3380CC4-5D6E-409C-BE32-E72D297353CC}">
              <c16:uniqueId val="{00000003-3ECA-4624-86F6-4A8F470333B1}"/>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Minkälainen asuinympäristö olisi mielestäsi sinulle paras 10 vuoden päästä?</c:v>
                </c:pt>
              </c:strCache>
            </c:strRef>
          </c:tx>
          <c:spPr>
            <a:solidFill>
              <a:srgbClr val="234C5A"/>
            </a:solidFill>
            <a:ln>
              <a:solidFill>
                <a:srgbClr val="234C5A"/>
              </a:solidFill>
            </a:ln>
          </c:spPr>
          <c:invertIfNegative val="0"/>
          <c:dLbls>
            <c:dLbl>
              <c:idx val="0"/>
              <c:tx>
                <c:rich>
                  <a:bodyPr/>
                  <a:lstStyle/>
                  <a:p>
                    <a:r>
                      <a:rPr lang="en-US"/>
                      <a:t>47%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B61-442A-A126-D9AEDA707342}"/>
                </c:ext>
              </c:extLst>
            </c:dLbl>
            <c:dLbl>
              <c:idx val="1"/>
              <c:tx>
                <c:rich>
                  <a:bodyPr/>
                  <a:lstStyle/>
                  <a:p>
                    <a:r>
                      <a:rPr lang="en-US"/>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B61-442A-A126-D9AEDA707342}"/>
                </c:ext>
              </c:extLst>
            </c:dLbl>
            <c:dLbl>
              <c:idx val="2"/>
              <c:tx>
                <c:rich>
                  <a:bodyPr/>
                  <a:lstStyle/>
                  <a:p>
                    <a:r>
                      <a:rPr lang="en-US"/>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B61-442A-A126-D9AEDA707342}"/>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Ydinkeskusta, palveluiden välittömässä läheisyydessä</c:v>
                </c:pt>
                <c:pt idx="1">
                  <c:v>Muu taajama-alueella keskustassa</c:v>
                </c:pt>
                <c:pt idx="2">
                  <c:v>Sivukylä tai haja-asutusalue</c:v>
                </c:pt>
              </c:strCache>
            </c:strRef>
          </c:cat>
          <c:val>
            <c:numRef>
              <c:f>Sheet1!$D$2:$D$4</c:f>
              <c:numCache>
                <c:formatCode>General</c:formatCode>
                <c:ptCount val="3"/>
                <c:pt idx="0">
                  <c:v>0.47</c:v>
                </c:pt>
                <c:pt idx="1">
                  <c:v>0.2</c:v>
                </c:pt>
                <c:pt idx="2">
                  <c:v>0.33</c:v>
                </c:pt>
              </c:numCache>
            </c:numRef>
          </c:val>
          <c:extLst>
            <c:ext xmlns:c16="http://schemas.microsoft.com/office/drawing/2014/chart" uri="{C3380CC4-5D6E-409C-BE32-E72D297353CC}">
              <c16:uniqueId val="{00000003-DB61-442A-A126-D9AEDA707342}"/>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on asumismuotosi?</c:v>
                </c:pt>
              </c:strCache>
            </c:strRef>
          </c:tx>
          <c:spPr>
            <a:solidFill>
              <a:srgbClr val="234C5A"/>
            </a:solidFill>
            <a:ln>
              <a:solidFill>
                <a:srgbClr val="234C5A"/>
              </a:solidFill>
            </a:ln>
          </c:spPr>
          <c:invertIfNegative val="0"/>
          <c:dLbls>
            <c:dLbl>
              <c:idx val="0"/>
              <c:tx>
                <c:rich>
                  <a:bodyPr/>
                  <a:lstStyle/>
                  <a:p>
                    <a:r>
                      <a:rPr lang="en-US"/>
                      <a:t>76%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47C-4BD7-B567-EC8DC65E1CC0}"/>
                </c:ext>
              </c:extLst>
            </c:dLbl>
            <c:dLbl>
              <c:idx val="1"/>
              <c:tx>
                <c:rich>
                  <a:bodyPr/>
                  <a:lstStyle/>
                  <a:p>
                    <a:r>
                      <a:rPr lang="en-US"/>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47C-4BD7-B567-EC8DC65E1CC0}"/>
                </c:ext>
              </c:extLst>
            </c:dLbl>
            <c:dLbl>
              <c:idx val="2"/>
              <c:tx>
                <c:rich>
                  <a:bodyPr/>
                  <a:lstStyle/>
                  <a:p>
                    <a:r>
                      <a:rPr lang="en-US"/>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F47C-4BD7-B567-EC8DC65E1CC0}"/>
                </c:ext>
              </c:extLst>
            </c:dLbl>
            <c:dLbl>
              <c:idx val="3"/>
              <c:tx>
                <c:rich>
                  <a:bodyPr/>
                  <a:lstStyle/>
                  <a:p>
                    <a:r>
                      <a:rPr lang="en-US"/>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47C-4BD7-B567-EC8DC65E1CC0}"/>
                </c:ext>
              </c:extLst>
            </c:dLbl>
            <c:dLbl>
              <c:idx val="4"/>
              <c:tx>
                <c:rich>
                  <a:bodyPr/>
                  <a:lstStyle/>
                  <a:p>
                    <a:r>
                      <a:rPr lang="en-US"/>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47C-4BD7-B567-EC8DC65E1CC0}"/>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Omakotitalo</c:v>
                </c:pt>
                <c:pt idx="1">
                  <c:v>Rivitalo</c:v>
                </c:pt>
                <c:pt idx="2">
                  <c:v>Kerrostalo ilman hissiä</c:v>
                </c:pt>
                <c:pt idx="3">
                  <c:v>Hissillinen kerrostalo</c:v>
                </c:pt>
                <c:pt idx="4">
                  <c:v>Joku muu</c:v>
                </c:pt>
              </c:strCache>
            </c:strRef>
          </c:cat>
          <c:val>
            <c:numRef>
              <c:f>Sheet1!$D$2:$D$6</c:f>
              <c:numCache>
                <c:formatCode>General</c:formatCode>
                <c:ptCount val="5"/>
                <c:pt idx="0">
                  <c:v>0.76</c:v>
                </c:pt>
                <c:pt idx="1">
                  <c:v>0.21</c:v>
                </c:pt>
                <c:pt idx="2">
                  <c:v>0.01</c:v>
                </c:pt>
                <c:pt idx="3">
                  <c:v>0.01</c:v>
                </c:pt>
                <c:pt idx="4">
                  <c:v>0.01</c:v>
                </c:pt>
              </c:numCache>
            </c:numRef>
          </c:val>
          <c:extLst>
            <c:ext xmlns:c16="http://schemas.microsoft.com/office/drawing/2014/chart" uri="{C3380CC4-5D6E-409C-BE32-E72D297353CC}">
              <c16:uniqueId val="{00000005-F47C-4BD7-B567-EC8DC65E1CC0}"/>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asumismuoto olisi mielestäsi paras 10 vuoden päästä?</c:v>
                </c:pt>
              </c:strCache>
            </c:strRef>
          </c:tx>
          <c:spPr>
            <a:solidFill>
              <a:srgbClr val="234C5A"/>
            </a:solidFill>
            <a:ln>
              <a:solidFill>
                <a:srgbClr val="234C5A"/>
              </a:solidFill>
            </a:ln>
          </c:spPr>
          <c:invertIfNegative val="0"/>
          <c:dLbls>
            <c:dLbl>
              <c:idx val="0"/>
              <c:tx>
                <c:rich>
                  <a:bodyPr/>
                  <a:lstStyle/>
                  <a:p>
                    <a:r>
                      <a:rPr lang="en-US"/>
                      <a:t>46%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DB4-4459-9F58-27DD75046FCF}"/>
                </c:ext>
              </c:extLst>
            </c:dLbl>
            <c:dLbl>
              <c:idx val="1"/>
              <c:tx>
                <c:rich>
                  <a:bodyPr/>
                  <a:lstStyle/>
                  <a:p>
                    <a:r>
                      <a:rPr lang="en-US"/>
                      <a:t>40%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DB4-4459-9F58-27DD75046FCF}"/>
                </c:ext>
              </c:extLst>
            </c:dLbl>
            <c:dLbl>
              <c:idx val="2"/>
              <c:tx>
                <c:rich>
                  <a:bodyPr/>
                  <a:lstStyle/>
                  <a:p>
                    <a:r>
                      <a:rPr lang="en-US"/>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FDB4-4459-9F58-27DD75046FCF}"/>
                </c:ext>
              </c:extLst>
            </c:dLbl>
            <c:dLbl>
              <c:idx val="3"/>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DB4-4459-9F58-27DD75046FC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Omakotitalo</c:v>
                </c:pt>
                <c:pt idx="1">
                  <c:v>Rivitalo</c:v>
                </c:pt>
                <c:pt idx="2">
                  <c:v>Kerrostalo</c:v>
                </c:pt>
                <c:pt idx="3">
                  <c:v>Joku muu</c:v>
                </c:pt>
              </c:strCache>
            </c:strRef>
          </c:cat>
          <c:val>
            <c:numRef>
              <c:f>Sheet1!$D$2:$D$5</c:f>
              <c:numCache>
                <c:formatCode>General</c:formatCode>
                <c:ptCount val="4"/>
                <c:pt idx="0">
                  <c:v>0.46</c:v>
                </c:pt>
                <c:pt idx="1">
                  <c:v>0.4</c:v>
                </c:pt>
                <c:pt idx="2">
                  <c:v>0.06</c:v>
                </c:pt>
                <c:pt idx="3">
                  <c:v>0.08</c:v>
                </c:pt>
              </c:numCache>
            </c:numRef>
          </c:val>
          <c:extLst>
            <c:ext xmlns:c16="http://schemas.microsoft.com/office/drawing/2014/chart" uri="{C3380CC4-5D6E-409C-BE32-E72D297353CC}">
              <c16:uniqueId val="{00000004-FDB4-4459-9F58-27DD75046FC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Mikä on asuntosi hallintamuoto?</c:v>
                </c:pt>
              </c:strCache>
            </c:strRef>
          </c:tx>
          <c:spPr>
            <a:solidFill>
              <a:srgbClr val="234C5A"/>
            </a:solidFill>
            <a:ln>
              <a:solidFill>
                <a:srgbClr val="234C5A"/>
              </a:solidFill>
            </a:ln>
          </c:spPr>
          <c:invertIfNegative val="0"/>
          <c:dLbls>
            <c:dLbl>
              <c:idx val="0"/>
              <c:tx>
                <c:rich>
                  <a:bodyPr/>
                  <a:lstStyle/>
                  <a:p>
                    <a:r>
                      <a:rPr lang="en-US"/>
                      <a:t>79%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449F-4D02-9C1E-16B1DE1E5C57}"/>
                </c:ext>
              </c:extLst>
            </c:dLbl>
            <c:dLbl>
              <c:idx val="1"/>
              <c:tx>
                <c:rich>
                  <a:bodyPr/>
                  <a:lstStyle/>
                  <a:p>
                    <a:r>
                      <a:rPr lang="en-US"/>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449F-4D02-9C1E-16B1DE1E5C57}"/>
                </c:ext>
              </c:extLst>
            </c:dLbl>
            <c:dLbl>
              <c:idx val="2"/>
              <c:tx>
                <c:rich>
                  <a:bodyPr/>
                  <a:lstStyle/>
                  <a:p>
                    <a:r>
                      <a:rPr lang="en-US"/>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449F-4D02-9C1E-16B1DE1E5C57}"/>
                </c:ext>
              </c:extLst>
            </c:dLbl>
            <c:dLbl>
              <c:idx val="3"/>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449F-4D02-9C1E-16B1DE1E5C5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Omistusasunto</c:v>
                </c:pt>
                <c:pt idx="1">
                  <c:v>Osaomistus (=asumisoikeusasunto)</c:v>
                </c:pt>
                <c:pt idx="2">
                  <c:v>Vuokra-asunto</c:v>
                </c:pt>
                <c:pt idx="3">
                  <c:v>Joku muu</c:v>
                </c:pt>
              </c:strCache>
            </c:strRef>
          </c:cat>
          <c:val>
            <c:numRef>
              <c:f>Sheet1!$D$2:$D$5</c:f>
              <c:numCache>
                <c:formatCode>General</c:formatCode>
                <c:ptCount val="4"/>
                <c:pt idx="0">
                  <c:v>0.79</c:v>
                </c:pt>
                <c:pt idx="1">
                  <c:v>0.03</c:v>
                </c:pt>
                <c:pt idx="2">
                  <c:v>0.14000000000000001</c:v>
                </c:pt>
                <c:pt idx="3">
                  <c:v>0.04</c:v>
                </c:pt>
              </c:numCache>
            </c:numRef>
          </c:val>
          <c:extLst>
            <c:ext xmlns:c16="http://schemas.microsoft.com/office/drawing/2014/chart" uri="{C3380CC4-5D6E-409C-BE32-E72D297353CC}">
              <c16:uniqueId val="{00000004-449F-4D02-9C1E-16B1DE1E5C5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Minkälainen asumisen hallintamuoto olisi mielestäsi paras 10 vuoden päästä?</c:v>
                </c:pt>
              </c:strCache>
            </c:strRef>
          </c:tx>
          <c:spPr>
            <a:solidFill>
              <a:srgbClr val="234C5A"/>
            </a:solidFill>
            <a:ln>
              <a:solidFill>
                <a:srgbClr val="234C5A"/>
              </a:solidFill>
            </a:ln>
          </c:spPr>
          <c:invertIfNegative val="0"/>
          <c:dLbls>
            <c:dLbl>
              <c:idx val="0"/>
              <c:tx>
                <c:rich>
                  <a:bodyPr/>
                  <a:lstStyle/>
                  <a:p>
                    <a:r>
                      <a:rPr lang="en-US"/>
                      <a:t>57%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D9C-416E-BD7B-A38DAF2492E3}"/>
                </c:ext>
              </c:extLst>
            </c:dLbl>
            <c:dLbl>
              <c:idx val="1"/>
              <c:tx>
                <c:rich>
                  <a:bodyPr/>
                  <a:lstStyle/>
                  <a:p>
                    <a:r>
                      <a:rPr lang="en-US"/>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D9C-416E-BD7B-A38DAF2492E3}"/>
                </c:ext>
              </c:extLst>
            </c:dLbl>
            <c:dLbl>
              <c:idx val="2"/>
              <c:tx>
                <c:rich>
                  <a:bodyPr/>
                  <a:lstStyle/>
                  <a:p>
                    <a:r>
                      <a:rPr lang="en-US"/>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5D9C-416E-BD7B-A38DAF2492E3}"/>
                </c:ext>
              </c:extLst>
            </c:dLbl>
            <c:dLbl>
              <c:idx val="3"/>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D9C-416E-BD7B-A38DAF2492E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Omistusasunto</c:v>
                </c:pt>
                <c:pt idx="1">
                  <c:v>Osaomistus (=asumisoikeusasunto)</c:v>
                </c:pt>
                <c:pt idx="2">
                  <c:v>Vuokra-asunto</c:v>
                </c:pt>
                <c:pt idx="3">
                  <c:v>Joku muu</c:v>
                </c:pt>
              </c:strCache>
            </c:strRef>
          </c:cat>
          <c:val>
            <c:numRef>
              <c:f>Sheet1!$D$2:$D$5</c:f>
              <c:numCache>
                <c:formatCode>General</c:formatCode>
                <c:ptCount val="4"/>
                <c:pt idx="0">
                  <c:v>0.56999999999999995</c:v>
                </c:pt>
                <c:pt idx="1">
                  <c:v>0.09</c:v>
                </c:pt>
                <c:pt idx="2">
                  <c:v>0.28999999999999998</c:v>
                </c:pt>
                <c:pt idx="3">
                  <c:v>0.05</c:v>
                </c:pt>
              </c:numCache>
            </c:numRef>
          </c:val>
          <c:extLst>
            <c:ext xmlns:c16="http://schemas.microsoft.com/office/drawing/2014/chart" uri="{C3380CC4-5D6E-409C-BE32-E72D297353CC}">
              <c16:uniqueId val="{00000004-5D9C-416E-BD7B-A38DAF2492E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Sheet1!$D$1</c:f>
              <c:strCache>
                <c:ptCount val="1"/>
                <c:pt idx="0">
                  <c:v>Minkä kokoinen nykyinen asuntosi on?</c:v>
                </c:pt>
              </c:strCache>
            </c:strRef>
          </c:tx>
          <c:spPr>
            <a:solidFill>
              <a:srgbClr val="234C5A"/>
            </a:solidFill>
            <a:ln>
              <a:solidFill>
                <a:srgbClr val="234C5A"/>
              </a:solidFill>
            </a:ln>
          </c:spPr>
          <c:invertIfNegative val="0"/>
          <c:dLbls>
            <c:dLbl>
              <c:idx val="0"/>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5F1-4498-B292-83429231EF49}"/>
                </c:ext>
              </c:extLst>
            </c:dLbl>
            <c:dLbl>
              <c:idx val="1"/>
              <c:tx>
                <c:rich>
                  <a:bodyPr/>
                  <a:lstStyle/>
                  <a:p>
                    <a:r>
                      <a:rPr lang="en-US"/>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5F1-4498-B292-83429231EF49}"/>
                </c:ext>
              </c:extLst>
            </c:dLbl>
            <c:dLbl>
              <c:idx val="2"/>
              <c:tx>
                <c:rich>
                  <a:bodyPr/>
                  <a:lstStyle/>
                  <a:p>
                    <a:r>
                      <a:rPr lang="en-US"/>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35F1-4498-B292-83429231EF49}"/>
                </c:ext>
              </c:extLst>
            </c:dLbl>
            <c:dLbl>
              <c:idx val="3"/>
              <c:tx>
                <c:rich>
                  <a:bodyPr/>
                  <a:lstStyle/>
                  <a:p>
                    <a:r>
                      <a:rPr lang="en-US"/>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35F1-4498-B292-83429231EF49}"/>
                </c:ext>
              </c:extLst>
            </c:dLbl>
            <c:dLbl>
              <c:idx val="4"/>
              <c:tx>
                <c:rich>
                  <a:bodyPr/>
                  <a:lstStyle/>
                  <a:p>
                    <a:r>
                      <a:rPr lang="en-US"/>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5F1-4498-B292-83429231EF4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1 huone + keittiö</c:v>
                </c:pt>
                <c:pt idx="1">
                  <c:v>2 huonetta + keittiö</c:v>
                </c:pt>
                <c:pt idx="2">
                  <c:v>3 huonetta + keittiö</c:v>
                </c:pt>
                <c:pt idx="3">
                  <c:v>4 huonetta + keittiö</c:v>
                </c:pt>
                <c:pt idx="4">
                  <c:v>5 huonetta tai enemmän + keittiö</c:v>
                </c:pt>
              </c:strCache>
            </c:strRef>
          </c:cat>
          <c:val>
            <c:numRef>
              <c:f>Sheet1!$D$2:$D$6</c:f>
              <c:numCache>
                <c:formatCode>General</c:formatCode>
                <c:ptCount val="5"/>
                <c:pt idx="0">
                  <c:v>0.08</c:v>
                </c:pt>
                <c:pt idx="1">
                  <c:v>0.24</c:v>
                </c:pt>
                <c:pt idx="2">
                  <c:v>0.23</c:v>
                </c:pt>
                <c:pt idx="3">
                  <c:v>0.23</c:v>
                </c:pt>
                <c:pt idx="4">
                  <c:v>0.22</c:v>
                </c:pt>
              </c:numCache>
            </c:numRef>
          </c:val>
          <c:extLst>
            <c:ext xmlns:c16="http://schemas.microsoft.com/office/drawing/2014/chart" uri="{C3380CC4-5D6E-409C-BE32-E72D297353CC}">
              <c16:uniqueId val="{00000005-35F1-4498-B292-83429231EF4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7663" cy="495300"/>
          </a:xfrm>
          <a:prstGeom prst="rect">
            <a:avLst/>
          </a:prstGeom>
        </p:spPr>
        <p:txBody>
          <a:bodyPr vert="horz" lIns="91440" tIns="45720" rIns="91440" bIns="45720" rtlCol="0"/>
          <a:lstStyle>
            <a:lvl1pPr algn="l">
              <a:defRPr sz="1200"/>
            </a:lvl1pPr>
          </a:lstStyle>
          <a:p>
            <a:pPr>
              <a:defRPr/>
            </a:pPr>
            <a:endParaRPr lang="fi-FI"/>
          </a:p>
        </p:txBody>
      </p:sp>
      <p:sp>
        <p:nvSpPr>
          <p:cNvPr id="3" name="Päivämäärän paikkamerkki 2"/>
          <p:cNvSpPr>
            <a:spLocks noGrp="1"/>
          </p:cNvSpPr>
          <p:nvPr>
            <p:ph type="dt" idx="1"/>
          </p:nvPr>
        </p:nvSpPr>
        <p:spPr>
          <a:xfrm>
            <a:off x="3773488" y="0"/>
            <a:ext cx="2887662" cy="495300"/>
          </a:xfrm>
          <a:prstGeom prst="rect">
            <a:avLst/>
          </a:prstGeom>
        </p:spPr>
        <p:txBody>
          <a:bodyPr vert="horz" lIns="91440" tIns="45720" rIns="91440" bIns="45720" rtlCol="0"/>
          <a:lstStyle>
            <a:lvl1pPr algn="r">
              <a:defRPr sz="1200"/>
            </a:lvl1pPr>
          </a:lstStyle>
          <a:p>
            <a:pPr>
              <a:defRPr/>
            </a:pPr>
            <a:fld id="{F76FB5FE-37B7-47C8-A6DC-2121FB1A091C}" type="datetimeFigureOut">
              <a:rPr lang="fi-FI"/>
              <a:pPr>
                <a:defRPr/>
              </a:pPr>
              <a:t>23.12.2021</a:t>
            </a:fld>
            <a:endParaRPr lang="fi-FI"/>
          </a:p>
        </p:txBody>
      </p:sp>
      <p:sp>
        <p:nvSpPr>
          <p:cNvPr id="4" name="Dian kuvan paikkamerkki 3"/>
          <p:cNvSpPr>
            <a:spLocks noGrp="1" noRot="1" noChangeAspect="1"/>
          </p:cNvSpPr>
          <p:nvPr>
            <p:ph type="sldImg" idx="2"/>
          </p:nvPr>
        </p:nvSpPr>
        <p:spPr>
          <a:xfrm>
            <a:off x="855663" y="742950"/>
            <a:ext cx="4953000" cy="371475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p:cNvSpPr>
            <a:spLocks noGrp="1"/>
          </p:cNvSpPr>
          <p:nvPr>
            <p:ph type="body" sz="quarter" idx="3"/>
          </p:nvPr>
        </p:nvSpPr>
        <p:spPr>
          <a:xfrm>
            <a:off x="666750" y="4705350"/>
            <a:ext cx="5329238" cy="445770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p:cNvSpPr>
            <a:spLocks noGrp="1"/>
          </p:cNvSpPr>
          <p:nvPr>
            <p:ph type="ftr" sz="quarter" idx="4"/>
          </p:nvPr>
        </p:nvSpPr>
        <p:spPr>
          <a:xfrm>
            <a:off x="0" y="9409113"/>
            <a:ext cx="2887663" cy="495300"/>
          </a:xfrm>
          <a:prstGeom prst="rect">
            <a:avLst/>
          </a:prstGeom>
        </p:spPr>
        <p:txBody>
          <a:bodyPr vert="horz" lIns="91440" tIns="45720" rIns="91440" bIns="45720" rtlCol="0" anchor="b"/>
          <a:lstStyle>
            <a:lvl1pPr algn="l">
              <a:defRPr sz="1200"/>
            </a:lvl1pPr>
          </a:lstStyle>
          <a:p>
            <a:pPr>
              <a:defRPr/>
            </a:pPr>
            <a:endParaRPr lang="fi-FI"/>
          </a:p>
        </p:txBody>
      </p:sp>
      <p:sp>
        <p:nvSpPr>
          <p:cNvPr id="7" name="Dian numeron paikkamerkki 6"/>
          <p:cNvSpPr>
            <a:spLocks noGrp="1"/>
          </p:cNvSpPr>
          <p:nvPr>
            <p:ph type="sldNum" sz="quarter" idx="5"/>
          </p:nvPr>
        </p:nvSpPr>
        <p:spPr>
          <a:xfrm>
            <a:off x="3773488" y="9409113"/>
            <a:ext cx="2887662" cy="495300"/>
          </a:xfrm>
          <a:prstGeom prst="rect">
            <a:avLst/>
          </a:prstGeom>
        </p:spPr>
        <p:txBody>
          <a:bodyPr vert="horz" lIns="91440" tIns="45720" rIns="91440" bIns="45720" rtlCol="0" anchor="b"/>
          <a:lstStyle>
            <a:lvl1pPr algn="r">
              <a:defRPr sz="1200"/>
            </a:lvl1pPr>
          </a:lstStyle>
          <a:p>
            <a:pPr>
              <a:defRPr/>
            </a:pPr>
            <a:fld id="{BD0378AD-A805-4AC0-8540-8D9DC82074E3}" type="slidenum">
              <a:rPr lang="fi-FI"/>
              <a:pPr>
                <a:defRPr/>
              </a:pPr>
              <a:t>‹#›</a:t>
            </a:fld>
            <a:endParaRPr lang="fi-FI"/>
          </a:p>
        </p:txBody>
      </p:sp>
    </p:spTree>
    <p:extLst>
      <p:ext uri="{BB962C8B-B14F-4D97-AF65-F5344CB8AC3E}">
        <p14:creationId xmlns:p14="http://schemas.microsoft.com/office/powerpoint/2010/main" val="3404579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 napsautt.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a:t>Muokkaa alaotsikon perustyyliä napsautt.</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fi-FI"/>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fi-FI"/>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3A66D0D-732A-49E1-8756-26B3B0EFE15C}" type="slidenum">
              <a:rPr lang="fi-FI"/>
              <a:pPr>
                <a:defRPr/>
              </a:pPr>
              <a:t>‹#›</a:t>
            </a:fld>
            <a:endParaRPr lang="fi-FI"/>
          </a:p>
        </p:txBody>
      </p:sp>
    </p:spTree>
    <p:extLst>
      <p:ext uri="{BB962C8B-B14F-4D97-AF65-F5344CB8AC3E}">
        <p14:creationId xmlns:p14="http://schemas.microsoft.com/office/powerpoint/2010/main" val="87675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A43CB956-58D5-4131-8CBE-B73922D5A7CE}" type="slidenum">
              <a:rPr lang="fi-FI"/>
              <a:pPr>
                <a:defRPr/>
              </a:pPr>
              <a:t>‹#›</a:t>
            </a:fld>
            <a:endParaRPr lang="fi-FI"/>
          </a:p>
        </p:txBody>
      </p:sp>
    </p:spTree>
    <p:extLst>
      <p:ext uri="{BB962C8B-B14F-4D97-AF65-F5344CB8AC3E}">
        <p14:creationId xmlns:p14="http://schemas.microsoft.com/office/powerpoint/2010/main" val="239591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Pystysuora otsikko 1"/>
          <p:cNvSpPr>
            <a:spLocks noGrp="1"/>
          </p:cNvSpPr>
          <p:nvPr>
            <p:ph type="title" orient="vert"/>
          </p:nvPr>
        </p:nvSpPr>
        <p:spPr>
          <a:xfrm>
            <a:off x="6629400" y="274638"/>
            <a:ext cx="2057400" cy="5851525"/>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5E7E5B20-94E0-4FA6-90C8-20258956C808}" type="slidenum">
              <a:rPr lang="fi-FI"/>
              <a:pPr>
                <a:defRPr/>
              </a:pPr>
              <a:t>‹#›</a:t>
            </a:fld>
            <a:endParaRPr lang="fi-FI"/>
          </a:p>
        </p:txBody>
      </p:sp>
    </p:spTree>
    <p:extLst>
      <p:ext uri="{BB962C8B-B14F-4D97-AF65-F5344CB8AC3E}">
        <p14:creationId xmlns:p14="http://schemas.microsoft.com/office/powerpoint/2010/main" val="534124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Otsikko, teksti ja sisältö">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457200" y="274638"/>
            <a:ext cx="8229600" cy="1143000"/>
          </a:xfrm>
        </p:spPr>
        <p:txBody>
          <a:bodyPr/>
          <a:lstStyle/>
          <a:p>
            <a:r>
              <a:rPr lang="fi-FI"/>
              <a:t>Muokkaa perustyyl. napsautt.</a:t>
            </a:r>
          </a:p>
        </p:txBody>
      </p:sp>
      <p:sp>
        <p:nvSpPr>
          <p:cNvPr id="3" name="Tekstin paikkamerkki 2"/>
          <p:cNvSpPr>
            <a:spLocks noGrp="1"/>
          </p:cNvSpPr>
          <p:nvPr>
            <p:ph type="body" sz="half" idx="1"/>
          </p:nvPr>
        </p:nvSpPr>
        <p:spPr>
          <a:xfrm>
            <a:off x="457200" y="1600200"/>
            <a:ext cx="4038600" cy="45259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528A392F-EA72-4B85-BCCB-17D75F7FAF87}" type="slidenum">
              <a:rPr lang="fi-FI"/>
              <a:pPr>
                <a:defRPr/>
              </a:pPr>
              <a:t>‹#›</a:t>
            </a:fld>
            <a:endParaRPr lang="fi-FI"/>
          </a:p>
        </p:txBody>
      </p:sp>
    </p:spTree>
    <p:extLst>
      <p:ext uri="{BB962C8B-B14F-4D97-AF65-F5344CB8AC3E}">
        <p14:creationId xmlns:p14="http://schemas.microsoft.com/office/powerpoint/2010/main" val="376164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a:xfrm>
            <a:off x="357188" y="5572125"/>
            <a:ext cx="2133600" cy="476250"/>
          </a:xfrm>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C4EAF608-6B16-4819-B827-3CF68729347E}" type="slidenum">
              <a:rPr lang="fi-FI"/>
              <a:pPr>
                <a:defRPr/>
              </a:pPr>
              <a:t>‹#›</a:t>
            </a:fld>
            <a:endParaRPr lang="fi-FI"/>
          </a:p>
        </p:txBody>
      </p:sp>
    </p:spTree>
    <p:extLst>
      <p:ext uri="{BB962C8B-B14F-4D97-AF65-F5344CB8AC3E}">
        <p14:creationId xmlns:p14="http://schemas.microsoft.com/office/powerpoint/2010/main" val="17443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71438" y="613727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a:t>Muokkaa tekstin perustyylejä napsauttamalla</a:t>
            </a:r>
          </a:p>
        </p:txBody>
      </p:sp>
      <p:sp>
        <p:nvSpPr>
          <p:cNvPr id="5" name="Päivämäärän paikkamerkki 3"/>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6" name="Alatunnisteen paikkamerkki 4"/>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7" name="Dian numeron paikkamerkki 5"/>
          <p:cNvSpPr>
            <a:spLocks noGrp="1"/>
          </p:cNvSpPr>
          <p:nvPr>
            <p:ph type="sldNum" sz="quarter" idx="12"/>
          </p:nvPr>
        </p:nvSpPr>
        <p:spPr/>
        <p:txBody>
          <a:bodyPr/>
          <a:lstStyle>
            <a:lvl1pPr fontAlgn="auto">
              <a:spcBef>
                <a:spcPts val="0"/>
              </a:spcBef>
              <a:spcAft>
                <a:spcPts val="0"/>
              </a:spcAft>
              <a:defRPr/>
            </a:lvl1pPr>
          </a:lstStyle>
          <a:p>
            <a:pPr>
              <a:defRPr/>
            </a:pPr>
            <a:fld id="{196572B3-81A3-4F16-AB18-2466D3285E4E}" type="slidenum">
              <a:rPr lang="fi-FI"/>
              <a:pPr>
                <a:defRPr/>
              </a:pPr>
              <a:t>‹#›</a:t>
            </a:fld>
            <a:endParaRPr lang="fi-FI"/>
          </a:p>
        </p:txBody>
      </p:sp>
    </p:spTree>
    <p:extLst>
      <p:ext uri="{BB962C8B-B14F-4D97-AF65-F5344CB8AC3E}">
        <p14:creationId xmlns:p14="http://schemas.microsoft.com/office/powerpoint/2010/main" val="211183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10A7AB3C-B37C-4771-AA51-7024251FEE7E}" type="slidenum">
              <a:rPr lang="fi-FI"/>
              <a:pPr>
                <a:defRPr/>
              </a:pPr>
              <a:t>‹#›</a:t>
            </a:fld>
            <a:endParaRPr lang="fi-FI"/>
          </a:p>
        </p:txBody>
      </p:sp>
    </p:spTree>
    <p:extLst>
      <p:ext uri="{BB962C8B-B14F-4D97-AF65-F5344CB8AC3E}">
        <p14:creationId xmlns:p14="http://schemas.microsoft.com/office/powerpoint/2010/main" val="78608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7"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8" name="Päivämäärän paikkamerkki 6"/>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9" name="Alatunnisteen paikkamerkki 7"/>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10" name="Dian numeron paikkamerkki 8"/>
          <p:cNvSpPr>
            <a:spLocks noGrp="1"/>
          </p:cNvSpPr>
          <p:nvPr>
            <p:ph type="sldNum" sz="quarter" idx="12"/>
          </p:nvPr>
        </p:nvSpPr>
        <p:spPr/>
        <p:txBody>
          <a:bodyPr/>
          <a:lstStyle>
            <a:lvl1pPr fontAlgn="auto">
              <a:spcBef>
                <a:spcPts val="0"/>
              </a:spcBef>
              <a:spcAft>
                <a:spcPts val="0"/>
              </a:spcAft>
              <a:defRPr/>
            </a:lvl1pPr>
          </a:lstStyle>
          <a:p>
            <a:pPr>
              <a:defRPr/>
            </a:pPr>
            <a:fld id="{2059A0C8-18DB-44B7-A45F-59F713831634}" type="slidenum">
              <a:rPr lang="fi-FI"/>
              <a:pPr>
                <a:defRPr/>
              </a:pPr>
              <a:t>‹#›</a:t>
            </a:fld>
            <a:endParaRPr lang="fi-FI"/>
          </a:p>
        </p:txBody>
      </p:sp>
    </p:spTree>
    <p:extLst>
      <p:ext uri="{BB962C8B-B14F-4D97-AF65-F5344CB8AC3E}">
        <p14:creationId xmlns:p14="http://schemas.microsoft.com/office/powerpoint/2010/main" val="325340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3"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p:txBody>
          <a:bodyPr/>
          <a:lstStyle/>
          <a:p>
            <a:r>
              <a:rPr lang="fi-FI"/>
              <a:t>Muokkaa perustyyl. napsautt.</a:t>
            </a:r>
          </a:p>
        </p:txBody>
      </p:sp>
      <p:sp>
        <p:nvSpPr>
          <p:cNvPr id="4" name="Päivämäärän paikkamerkki 2"/>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5" name="Alatunnisteen paikkamerkki 3"/>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6" name="Dian numeron paikkamerkki 4"/>
          <p:cNvSpPr>
            <a:spLocks noGrp="1"/>
          </p:cNvSpPr>
          <p:nvPr>
            <p:ph type="sldNum" sz="quarter" idx="12"/>
          </p:nvPr>
        </p:nvSpPr>
        <p:spPr/>
        <p:txBody>
          <a:bodyPr/>
          <a:lstStyle>
            <a:lvl1pPr fontAlgn="auto">
              <a:spcBef>
                <a:spcPts val="0"/>
              </a:spcBef>
              <a:spcAft>
                <a:spcPts val="0"/>
              </a:spcAft>
              <a:defRPr/>
            </a:lvl1pPr>
          </a:lstStyle>
          <a:p>
            <a:pPr>
              <a:defRPr/>
            </a:pPr>
            <a:fld id="{A2990C2F-2DD7-4EB9-80E5-D470786DFB73}" type="slidenum">
              <a:rPr lang="fi-FI"/>
              <a:pPr>
                <a:defRPr/>
              </a:pPr>
              <a:t>‹#›</a:t>
            </a:fld>
            <a:endParaRPr lang="fi-FI"/>
          </a:p>
        </p:txBody>
      </p:sp>
    </p:spTree>
    <p:extLst>
      <p:ext uri="{BB962C8B-B14F-4D97-AF65-F5344CB8AC3E}">
        <p14:creationId xmlns:p14="http://schemas.microsoft.com/office/powerpoint/2010/main" val="194305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3" name="Päivämäärän paikkamerkki 1"/>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4" name="Alatunnisteen paikkamerkki 2"/>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5" name="Dian numeron paikkamerkki 3"/>
          <p:cNvSpPr>
            <a:spLocks noGrp="1"/>
          </p:cNvSpPr>
          <p:nvPr>
            <p:ph type="sldNum" sz="quarter" idx="12"/>
          </p:nvPr>
        </p:nvSpPr>
        <p:spPr/>
        <p:txBody>
          <a:bodyPr/>
          <a:lstStyle>
            <a:lvl1pPr fontAlgn="auto">
              <a:spcBef>
                <a:spcPts val="0"/>
              </a:spcBef>
              <a:spcAft>
                <a:spcPts val="0"/>
              </a:spcAft>
              <a:defRPr/>
            </a:lvl1pPr>
          </a:lstStyle>
          <a:p>
            <a:pPr>
              <a:defRPr/>
            </a:pPr>
            <a:fld id="{554DDCF7-F855-4E89-9C1C-144BF445C7F4}" type="slidenum">
              <a:rPr lang="fi-FI"/>
              <a:pPr>
                <a:defRPr/>
              </a:pPr>
              <a:t>‹#›</a:t>
            </a:fld>
            <a:endParaRPr lang="fi-FI"/>
          </a:p>
        </p:txBody>
      </p:sp>
    </p:spTree>
    <p:extLst>
      <p:ext uri="{BB962C8B-B14F-4D97-AF65-F5344CB8AC3E}">
        <p14:creationId xmlns:p14="http://schemas.microsoft.com/office/powerpoint/2010/main" val="3180534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2E5458D2-AD6B-4108-8C85-A243D5FFB5FD}" type="slidenum">
              <a:rPr lang="fi-FI"/>
              <a:pPr>
                <a:defRPr/>
              </a:pPr>
              <a:t>‹#›</a:t>
            </a:fld>
            <a:endParaRPr lang="fi-FI"/>
          </a:p>
        </p:txBody>
      </p:sp>
    </p:spTree>
    <p:extLst>
      <p:ext uri="{BB962C8B-B14F-4D97-AF65-F5344CB8AC3E}">
        <p14:creationId xmlns:p14="http://schemas.microsoft.com/office/powerpoint/2010/main" val="404625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5" name="Text Box 10"/>
          <p:cNvSpPr txBox="1">
            <a:spLocks noChangeArrowheads="1"/>
          </p:cNvSpPr>
          <p:nvPr userDrawn="1"/>
        </p:nvSpPr>
        <p:spPr bwMode="auto">
          <a:xfrm>
            <a:off x="-71438" y="6143625"/>
            <a:ext cx="23574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fi-FI" altLang="fi-FI">
                <a:solidFill>
                  <a:srgbClr val="366DA4"/>
                </a:solidFill>
                <a:latin typeface="Tahoma" pitchFamily="34" charset="0"/>
              </a:rPr>
              <a:t>SoTe </a:t>
            </a:r>
          </a:p>
          <a:p>
            <a:pPr algn="ctr" eaLnBrk="1" hangingPunct="1">
              <a:defRPr/>
            </a:pPr>
            <a:r>
              <a:rPr lang="fi-FI" altLang="fi-FI">
                <a:solidFill>
                  <a:srgbClr val="366DA4"/>
                </a:solidFill>
                <a:latin typeface="Tahoma" pitchFamily="34" charset="0"/>
              </a:rPr>
              <a:t>kuntayhtymä</a:t>
            </a:r>
            <a:br>
              <a:rPr lang="fi-FI" altLang="fi-FI" sz="1400">
                <a:solidFill>
                  <a:srgbClr val="366DA4"/>
                </a:solidFill>
                <a:latin typeface="Tahoma" pitchFamily="34" charset="0"/>
              </a:rPr>
            </a:br>
            <a:endParaRPr lang="fi-FI" altLang="fi-FI" sz="1400">
              <a:solidFill>
                <a:srgbClr val="366DA4"/>
              </a:solidFill>
              <a:latin typeface="Tahoma" pitchFamily="34" charset="0"/>
            </a:endParaRPr>
          </a:p>
        </p:txBody>
      </p:sp>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Päivämäärän paikkamerkki 4"/>
          <p:cNvSpPr>
            <a:spLocks noGrp="1"/>
          </p:cNvSpPr>
          <p:nvPr>
            <p:ph type="dt" sz="half" idx="10"/>
          </p:nvPr>
        </p:nvSpPr>
        <p:spPr/>
        <p:txBody>
          <a:bodyPr/>
          <a:lstStyle>
            <a:lvl1pPr fontAlgn="auto">
              <a:spcBef>
                <a:spcPts val="0"/>
              </a:spcBef>
              <a:spcAft>
                <a:spcPts val="0"/>
              </a:spcAft>
              <a:defRPr/>
            </a:lvl1pPr>
          </a:lstStyle>
          <a:p>
            <a:pPr>
              <a:defRPr/>
            </a:pPr>
            <a:endParaRPr lang="fi-FI"/>
          </a:p>
        </p:txBody>
      </p:sp>
      <p:sp>
        <p:nvSpPr>
          <p:cNvPr id="7" name="Alatunnisteen paikkamerkki 5"/>
          <p:cNvSpPr>
            <a:spLocks noGrp="1"/>
          </p:cNvSpPr>
          <p:nvPr>
            <p:ph type="ftr" sz="quarter" idx="11"/>
          </p:nvPr>
        </p:nvSpPr>
        <p:spPr/>
        <p:txBody>
          <a:bodyPr/>
          <a:lstStyle>
            <a:lvl1pPr fontAlgn="auto">
              <a:spcBef>
                <a:spcPts val="0"/>
              </a:spcBef>
              <a:spcAft>
                <a:spcPts val="0"/>
              </a:spcAft>
              <a:defRPr/>
            </a:lvl1pPr>
          </a:lstStyle>
          <a:p>
            <a:pPr>
              <a:defRPr/>
            </a:pPr>
            <a:endParaRPr lang="fi-FI"/>
          </a:p>
        </p:txBody>
      </p:sp>
      <p:sp>
        <p:nvSpPr>
          <p:cNvPr id="8" name="Dian numeron paikkamerkki 6"/>
          <p:cNvSpPr>
            <a:spLocks noGrp="1"/>
          </p:cNvSpPr>
          <p:nvPr>
            <p:ph type="sldNum" sz="quarter" idx="12"/>
          </p:nvPr>
        </p:nvSpPr>
        <p:spPr/>
        <p:txBody>
          <a:bodyPr/>
          <a:lstStyle>
            <a:lvl1pPr fontAlgn="auto">
              <a:spcBef>
                <a:spcPts val="0"/>
              </a:spcBef>
              <a:spcAft>
                <a:spcPts val="0"/>
              </a:spcAft>
              <a:defRPr/>
            </a:lvl1pPr>
          </a:lstStyle>
          <a:p>
            <a:pPr>
              <a:defRPr/>
            </a:pPr>
            <a:fld id="{9331CD45-B702-4AD3-9DA8-C75AD344A238}" type="slidenum">
              <a:rPr lang="fi-FI"/>
              <a:pPr>
                <a:defRPr/>
              </a:pPr>
              <a:t>‹#›</a:t>
            </a:fld>
            <a:endParaRPr lang="fi-FI"/>
          </a:p>
        </p:txBody>
      </p:sp>
    </p:spTree>
    <p:extLst>
      <p:ext uri="{BB962C8B-B14F-4D97-AF65-F5344CB8AC3E}">
        <p14:creationId xmlns:p14="http://schemas.microsoft.com/office/powerpoint/2010/main" val="418688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Muokkaa perustyyl. napsautt.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fi-FI"/>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fi-FI"/>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D90DB5D-373B-49F4-8413-9AC0CB578CC0}"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 id="214748410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520" y="1268760"/>
            <a:ext cx="8640960" cy="2304256"/>
          </a:xfrm>
          <a:solidFill>
            <a:srgbClr val="92D050"/>
          </a:solidFill>
        </p:spPr>
        <p:txBody>
          <a:bodyPr/>
          <a:lstStyle/>
          <a:p>
            <a:br>
              <a:rPr lang="fi-FI" sz="3200" b="1" dirty="0">
                <a:latin typeface="Algerian" panose="04020705040A02060702" pitchFamily="82" charset="0"/>
              </a:rPr>
            </a:br>
            <a:r>
              <a:rPr lang="fi-FI" sz="3200" b="1" dirty="0">
                <a:latin typeface="+mn-lt"/>
              </a:rPr>
              <a:t>YTYÄ - yhteisöllisyyttä, turvaa ja kasvua keskustoihin 15.8.2021 – 31.5.2022</a:t>
            </a:r>
            <a:r>
              <a:rPr lang="fi-FI" sz="3200" dirty="0">
                <a:latin typeface="+mn-lt"/>
              </a:rPr>
              <a:t> </a:t>
            </a:r>
            <a:br>
              <a:rPr lang="fi-FI" sz="3200" b="1" dirty="0"/>
            </a:br>
            <a:br>
              <a:rPr lang="fi-FI" sz="3200" b="1" dirty="0"/>
            </a:br>
            <a:endParaRPr lang="fi-FI" altLang="fi-FI" sz="2000" b="1" dirty="0">
              <a:solidFill>
                <a:srgbClr val="0066FF"/>
              </a:solidFill>
              <a:latin typeface="Algerian" panose="04020705040A02060702" pitchFamily="82" charset="0"/>
            </a:endParaRPr>
          </a:p>
        </p:txBody>
      </p:sp>
      <p:pic>
        <p:nvPicPr>
          <p:cNvPr id="4" name="Kuva 3">
            <a:extLst>
              <a:ext uri="{FF2B5EF4-FFF2-40B4-BE49-F238E27FC236}">
                <a16:creationId xmlns:a16="http://schemas.microsoft.com/office/drawing/2014/main" id="{2517D98A-6DB4-47BC-9467-9BCE3D10C034}"/>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5" name="Kuva 4" descr="I:\Ytyä-hanke\Tiedotus\YM_logo_official_fi_sv_RGB_2colour_L.jpg">
            <a:extLst>
              <a:ext uri="{FF2B5EF4-FFF2-40B4-BE49-F238E27FC236}">
                <a16:creationId xmlns:a16="http://schemas.microsoft.com/office/drawing/2014/main" id="{70381C8F-4DBE-4EEA-ADF7-B40B3FB469D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3" name="Tekstiruutu 2">
            <a:extLst>
              <a:ext uri="{FF2B5EF4-FFF2-40B4-BE49-F238E27FC236}">
                <a16:creationId xmlns:a16="http://schemas.microsoft.com/office/drawing/2014/main" id="{E65F895E-160F-460F-8F24-A01A37F62FB0}"/>
              </a:ext>
            </a:extLst>
          </p:cNvPr>
          <p:cNvSpPr txBox="1"/>
          <p:nvPr/>
        </p:nvSpPr>
        <p:spPr>
          <a:xfrm>
            <a:off x="827584" y="4077072"/>
            <a:ext cx="7488832" cy="369332"/>
          </a:xfrm>
          <a:prstGeom prst="rect">
            <a:avLst/>
          </a:prstGeom>
          <a:noFill/>
        </p:spPr>
        <p:txBody>
          <a:bodyPr wrap="square" rtlCol="0">
            <a:spAutoFit/>
          </a:bodyPr>
          <a:lstStyle/>
          <a:p>
            <a:pPr algn="ctr"/>
            <a:r>
              <a:rPr lang="fi-FI" dirty="0"/>
              <a:t> </a:t>
            </a:r>
            <a:r>
              <a:rPr lang="fi-FI" dirty="0">
                <a:latin typeface="+mn-lt"/>
              </a:rPr>
              <a:t>Kysely alueen 63-68 –vuotiaille asukkaille – Kannonkosken tulokset</a:t>
            </a:r>
            <a:r>
              <a:rPr lang="fi-FI" b="1" dirty="0">
                <a:latin typeface="+mn-lt"/>
              </a:rPr>
              <a:t> </a:t>
            </a:r>
            <a:endParaRPr lang="fi-FI" dirty="0">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10120"/>
    </mc:Choice>
    <mc:Fallback xmlns="">
      <p:transition spd="slow" advTm="1012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837C2E47-8074-46A3-BA00-0939763351E0}"/>
              </a:ext>
            </a:extLst>
          </p:cNvPr>
          <p:cNvPicPr/>
          <p:nvPr/>
        </p:nvPicPr>
        <p:blipFill>
          <a:blip r:embed="rId5"/>
          <a:stretch>
            <a:fillRect/>
          </a:stretch>
        </p:blipFill>
        <p:spPr>
          <a:xfrm>
            <a:off x="251520" y="1196752"/>
            <a:ext cx="4320480" cy="1945952"/>
          </a:xfrm>
          <a:prstGeom prst="rect">
            <a:avLst/>
          </a:prstGeom>
        </p:spPr>
      </p:pic>
      <p:sp>
        <p:nvSpPr>
          <p:cNvPr id="2" name="Tekstiruutu 1">
            <a:extLst>
              <a:ext uri="{FF2B5EF4-FFF2-40B4-BE49-F238E27FC236}">
                <a16:creationId xmlns:a16="http://schemas.microsoft.com/office/drawing/2014/main" id="{2F7EBF9B-476C-4906-9BF6-BB5D95F58175}"/>
              </a:ext>
            </a:extLst>
          </p:cNvPr>
          <p:cNvSpPr txBox="1"/>
          <p:nvPr/>
        </p:nvSpPr>
        <p:spPr>
          <a:xfrm>
            <a:off x="539552" y="888975"/>
            <a:ext cx="4536504" cy="307777"/>
          </a:xfrm>
          <a:prstGeom prst="rect">
            <a:avLst/>
          </a:prstGeom>
          <a:noFill/>
        </p:spPr>
        <p:txBody>
          <a:bodyPr wrap="square" rtlCol="0">
            <a:spAutoFit/>
          </a:bodyPr>
          <a:lstStyle/>
          <a:p>
            <a:r>
              <a:rPr lang="fi-FI" sz="1400" dirty="0"/>
              <a:t>SUKUPUOLI (n = 101)</a:t>
            </a:r>
          </a:p>
        </p:txBody>
      </p:sp>
      <p:pic>
        <p:nvPicPr>
          <p:cNvPr id="6" name="Kuva 5">
            <a:extLst>
              <a:ext uri="{FF2B5EF4-FFF2-40B4-BE49-F238E27FC236}">
                <a16:creationId xmlns:a16="http://schemas.microsoft.com/office/drawing/2014/main" id="{EB1293E9-4520-4CCA-80A7-3C1B695F8662}"/>
              </a:ext>
            </a:extLst>
          </p:cNvPr>
          <p:cNvPicPr/>
          <p:nvPr/>
        </p:nvPicPr>
        <p:blipFill>
          <a:blip r:embed="rId6"/>
          <a:stretch>
            <a:fillRect/>
          </a:stretch>
        </p:blipFill>
        <p:spPr>
          <a:xfrm>
            <a:off x="251520" y="3884140"/>
            <a:ext cx="4320480" cy="1945952"/>
          </a:xfrm>
          <a:prstGeom prst="rect">
            <a:avLst/>
          </a:prstGeom>
        </p:spPr>
      </p:pic>
      <p:sp>
        <p:nvSpPr>
          <p:cNvPr id="7" name="Tekstiruutu 6">
            <a:extLst>
              <a:ext uri="{FF2B5EF4-FFF2-40B4-BE49-F238E27FC236}">
                <a16:creationId xmlns:a16="http://schemas.microsoft.com/office/drawing/2014/main" id="{C0FF06F8-1639-4E89-A6C9-4FBFEBA72F4B}"/>
              </a:ext>
            </a:extLst>
          </p:cNvPr>
          <p:cNvSpPr txBox="1"/>
          <p:nvPr/>
        </p:nvSpPr>
        <p:spPr>
          <a:xfrm>
            <a:off x="539552" y="3450481"/>
            <a:ext cx="3528392" cy="307777"/>
          </a:xfrm>
          <a:prstGeom prst="rect">
            <a:avLst/>
          </a:prstGeom>
          <a:noFill/>
        </p:spPr>
        <p:txBody>
          <a:bodyPr wrap="square" rtlCol="0">
            <a:spAutoFit/>
          </a:bodyPr>
          <a:lstStyle/>
          <a:p>
            <a:r>
              <a:rPr lang="fi-FI" sz="1400" dirty="0"/>
              <a:t>PERHETILANNE (n = 100)</a:t>
            </a:r>
          </a:p>
        </p:txBody>
      </p:sp>
      <p:sp>
        <p:nvSpPr>
          <p:cNvPr id="12" name="Tekstiruutu 11">
            <a:extLst>
              <a:ext uri="{FF2B5EF4-FFF2-40B4-BE49-F238E27FC236}">
                <a16:creationId xmlns:a16="http://schemas.microsoft.com/office/drawing/2014/main" id="{A070D7B8-C434-4A6B-861D-68D1FDA35889}"/>
              </a:ext>
            </a:extLst>
          </p:cNvPr>
          <p:cNvSpPr txBox="1"/>
          <p:nvPr/>
        </p:nvSpPr>
        <p:spPr>
          <a:xfrm>
            <a:off x="4860032" y="1154065"/>
            <a:ext cx="4032448" cy="2031325"/>
          </a:xfrm>
          <a:prstGeom prst="rect">
            <a:avLst/>
          </a:prstGeom>
          <a:noFill/>
        </p:spPr>
        <p:txBody>
          <a:bodyPr wrap="square" rtlCol="0">
            <a:spAutoFit/>
          </a:bodyPr>
          <a:lstStyle/>
          <a:p>
            <a:r>
              <a:rPr lang="fi-FI" sz="1400" dirty="0">
                <a:solidFill>
                  <a:srgbClr val="FF0000"/>
                </a:solidFill>
              </a:rPr>
              <a:t>Naisista 27 on miettinyt asumistaan paljon  tai melko paljon ja 26 vähän tai ei ollenkaan. Miehistä 13 on miettinyt paljon tai melko paljon, kun taas 34 on miettinyt vähän tai ei ollenkaan</a:t>
            </a:r>
          </a:p>
          <a:p>
            <a:endParaRPr lang="fi-FI" sz="1400" dirty="0">
              <a:solidFill>
                <a:srgbClr val="FF0000"/>
              </a:solidFill>
            </a:endParaRPr>
          </a:p>
          <a:p>
            <a:r>
              <a:rPr lang="fi-FI" sz="1400" dirty="0">
                <a:solidFill>
                  <a:srgbClr val="FF0000"/>
                </a:solidFill>
              </a:rPr>
              <a:t>2/3 paljon tai melko paljon miettineitä on naisia. Vähän tai melko vähän miettineistä on miehiä vajaat 60%</a:t>
            </a:r>
          </a:p>
          <a:p>
            <a:endParaRPr lang="fi-FI" sz="1400" dirty="0">
              <a:solidFill>
                <a:srgbClr val="FF0000"/>
              </a:solidFill>
            </a:endParaRPr>
          </a:p>
        </p:txBody>
      </p:sp>
      <p:sp>
        <p:nvSpPr>
          <p:cNvPr id="13" name="Tekstiruutu 12">
            <a:extLst>
              <a:ext uri="{FF2B5EF4-FFF2-40B4-BE49-F238E27FC236}">
                <a16:creationId xmlns:a16="http://schemas.microsoft.com/office/drawing/2014/main" id="{6442F2A4-C918-49C0-943C-7DDB25A0F822}"/>
              </a:ext>
            </a:extLst>
          </p:cNvPr>
          <p:cNvSpPr txBox="1"/>
          <p:nvPr/>
        </p:nvSpPr>
        <p:spPr>
          <a:xfrm>
            <a:off x="4860032" y="4149080"/>
            <a:ext cx="4032448" cy="954107"/>
          </a:xfrm>
          <a:prstGeom prst="rect">
            <a:avLst/>
          </a:prstGeom>
          <a:noFill/>
        </p:spPr>
        <p:txBody>
          <a:bodyPr wrap="square" rtlCol="0">
            <a:spAutoFit/>
          </a:bodyPr>
          <a:lstStyle/>
          <a:p>
            <a:r>
              <a:rPr lang="fi-FI" sz="1400" dirty="0">
                <a:solidFill>
                  <a:srgbClr val="FF0000"/>
                </a:solidFill>
              </a:rPr>
              <a:t>Yksin asuvista lähes puolet on miettinyt paljon tai melko paljon asumistaan, kun taas yhdessä jonkun/joidenkin muiden kanssa asuvista reilu kolmannes. </a:t>
            </a:r>
          </a:p>
        </p:txBody>
      </p:sp>
    </p:spTree>
    <p:extLst>
      <p:ext uri="{BB962C8B-B14F-4D97-AF65-F5344CB8AC3E}">
        <p14:creationId xmlns:p14="http://schemas.microsoft.com/office/powerpoint/2010/main" val="2562862483"/>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6EB7C9DB-340E-4395-A23F-BF9612D67EB2}"/>
              </a:ext>
            </a:extLst>
          </p:cNvPr>
          <p:cNvPicPr/>
          <p:nvPr/>
        </p:nvPicPr>
        <p:blipFill>
          <a:blip r:embed="rId5"/>
          <a:stretch>
            <a:fillRect/>
          </a:stretch>
        </p:blipFill>
        <p:spPr>
          <a:xfrm>
            <a:off x="266886" y="1159342"/>
            <a:ext cx="4841916" cy="2033587"/>
          </a:xfrm>
          <a:prstGeom prst="rect">
            <a:avLst/>
          </a:prstGeom>
        </p:spPr>
      </p:pic>
      <p:sp>
        <p:nvSpPr>
          <p:cNvPr id="6" name="Tekstiruutu 5">
            <a:extLst>
              <a:ext uri="{FF2B5EF4-FFF2-40B4-BE49-F238E27FC236}">
                <a16:creationId xmlns:a16="http://schemas.microsoft.com/office/drawing/2014/main" id="{132F957F-3978-43AE-98CF-44042DF17EF8}"/>
              </a:ext>
            </a:extLst>
          </p:cNvPr>
          <p:cNvSpPr txBox="1"/>
          <p:nvPr/>
        </p:nvSpPr>
        <p:spPr>
          <a:xfrm>
            <a:off x="467544" y="738227"/>
            <a:ext cx="3672408" cy="307777"/>
          </a:xfrm>
          <a:prstGeom prst="rect">
            <a:avLst/>
          </a:prstGeom>
          <a:noFill/>
        </p:spPr>
        <p:txBody>
          <a:bodyPr wrap="square" rtlCol="0">
            <a:spAutoFit/>
          </a:bodyPr>
          <a:lstStyle/>
          <a:p>
            <a:r>
              <a:rPr lang="fi-FI" sz="1400" dirty="0"/>
              <a:t>ASUNNON SIJAINTI NYT (n = 100)</a:t>
            </a:r>
          </a:p>
        </p:txBody>
      </p:sp>
      <p:pic>
        <p:nvPicPr>
          <p:cNvPr id="7" name="Kuva 6">
            <a:extLst>
              <a:ext uri="{FF2B5EF4-FFF2-40B4-BE49-F238E27FC236}">
                <a16:creationId xmlns:a16="http://schemas.microsoft.com/office/drawing/2014/main" id="{D67C796B-C74D-4D76-8A43-C0E67BF979C4}"/>
              </a:ext>
            </a:extLst>
          </p:cNvPr>
          <p:cNvPicPr/>
          <p:nvPr/>
        </p:nvPicPr>
        <p:blipFill>
          <a:blip r:embed="rId6"/>
          <a:stretch>
            <a:fillRect/>
          </a:stretch>
        </p:blipFill>
        <p:spPr>
          <a:xfrm>
            <a:off x="467544" y="3762177"/>
            <a:ext cx="4641258" cy="2033587"/>
          </a:xfrm>
          <a:prstGeom prst="rect">
            <a:avLst/>
          </a:prstGeom>
        </p:spPr>
      </p:pic>
      <p:sp>
        <p:nvSpPr>
          <p:cNvPr id="8" name="Tekstiruutu 7">
            <a:extLst>
              <a:ext uri="{FF2B5EF4-FFF2-40B4-BE49-F238E27FC236}">
                <a16:creationId xmlns:a16="http://schemas.microsoft.com/office/drawing/2014/main" id="{22F7A76D-AED2-4F32-AA1F-02E536913DE5}"/>
              </a:ext>
            </a:extLst>
          </p:cNvPr>
          <p:cNvSpPr txBox="1"/>
          <p:nvPr/>
        </p:nvSpPr>
        <p:spPr>
          <a:xfrm>
            <a:off x="467544" y="3418307"/>
            <a:ext cx="3635896" cy="307777"/>
          </a:xfrm>
          <a:prstGeom prst="rect">
            <a:avLst/>
          </a:prstGeom>
          <a:noFill/>
        </p:spPr>
        <p:txBody>
          <a:bodyPr wrap="square" rtlCol="0">
            <a:spAutoFit/>
          </a:bodyPr>
          <a:lstStyle/>
          <a:p>
            <a:r>
              <a:rPr lang="fi-FI" sz="1400" dirty="0"/>
              <a:t>PARAS ASUNNON SIJAINTI 10 V PÄÄSTÄ</a:t>
            </a:r>
          </a:p>
        </p:txBody>
      </p:sp>
      <p:sp>
        <p:nvSpPr>
          <p:cNvPr id="2" name="Tekstiruutu 1">
            <a:extLst>
              <a:ext uri="{FF2B5EF4-FFF2-40B4-BE49-F238E27FC236}">
                <a16:creationId xmlns:a16="http://schemas.microsoft.com/office/drawing/2014/main" id="{4DB63D0F-8296-4B3B-BC23-1C93E9E6433A}"/>
              </a:ext>
            </a:extLst>
          </p:cNvPr>
          <p:cNvSpPr txBox="1"/>
          <p:nvPr/>
        </p:nvSpPr>
        <p:spPr>
          <a:xfrm>
            <a:off x="5292080" y="2023378"/>
            <a:ext cx="3456384" cy="3108543"/>
          </a:xfrm>
          <a:prstGeom prst="rect">
            <a:avLst/>
          </a:prstGeom>
          <a:noFill/>
        </p:spPr>
        <p:txBody>
          <a:bodyPr wrap="square" rtlCol="0">
            <a:spAutoFit/>
          </a:bodyPr>
          <a:lstStyle/>
          <a:p>
            <a:r>
              <a:rPr lang="fi-FI" sz="1400" dirty="0">
                <a:solidFill>
                  <a:srgbClr val="FF0000"/>
                </a:solidFill>
              </a:rPr>
              <a:t>Ydinkeskustassa asuvista melkein puolet on miettinyt paljon tai melko paljon omaa asumistaan. Muualla taajamassa tai sivukylällä / haja-asutusalueella asuvista vajaa kolmannes. </a:t>
            </a:r>
          </a:p>
          <a:p>
            <a:endParaRPr lang="fi-FI" sz="1400" dirty="0">
              <a:solidFill>
                <a:srgbClr val="FF0000"/>
              </a:solidFill>
            </a:endParaRPr>
          </a:p>
          <a:p>
            <a:endParaRPr lang="fi-FI" sz="1400" dirty="0">
              <a:solidFill>
                <a:srgbClr val="FF0000"/>
              </a:solidFill>
            </a:endParaRPr>
          </a:p>
          <a:p>
            <a:r>
              <a:rPr lang="fi-FI" sz="1400" dirty="0">
                <a:solidFill>
                  <a:srgbClr val="FF0000"/>
                </a:solidFill>
              </a:rPr>
              <a:t>Paljon tai melko paljon asumistaan miettivistä lähes 60 % pitää ydinkeskustaa parhaana asuinpaikkana 10 vuoden päästä. Näkemys on saman suuntainen mutta huomattavasti lievempi vähän tai ei ollenkaan asumistaan miettineiden kohdalla</a:t>
            </a:r>
          </a:p>
        </p:txBody>
      </p:sp>
    </p:spTree>
    <p:extLst>
      <p:ext uri="{BB962C8B-B14F-4D97-AF65-F5344CB8AC3E}">
        <p14:creationId xmlns:p14="http://schemas.microsoft.com/office/powerpoint/2010/main" val="140547975"/>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EF45614B-99DC-47B0-A501-792639B8F56C}"/>
              </a:ext>
            </a:extLst>
          </p:cNvPr>
          <p:cNvPicPr/>
          <p:nvPr/>
        </p:nvPicPr>
        <p:blipFill>
          <a:blip r:embed="rId5"/>
          <a:stretch>
            <a:fillRect/>
          </a:stretch>
        </p:blipFill>
        <p:spPr>
          <a:xfrm>
            <a:off x="179512" y="1157659"/>
            <a:ext cx="4608512" cy="1983309"/>
          </a:xfrm>
          <a:prstGeom prst="rect">
            <a:avLst/>
          </a:prstGeom>
        </p:spPr>
      </p:pic>
      <p:sp>
        <p:nvSpPr>
          <p:cNvPr id="2" name="Tekstiruutu 1">
            <a:extLst>
              <a:ext uri="{FF2B5EF4-FFF2-40B4-BE49-F238E27FC236}">
                <a16:creationId xmlns:a16="http://schemas.microsoft.com/office/drawing/2014/main" id="{4DA52A39-8C3E-4702-961E-F026C1E1F519}"/>
              </a:ext>
            </a:extLst>
          </p:cNvPr>
          <p:cNvSpPr txBox="1"/>
          <p:nvPr/>
        </p:nvSpPr>
        <p:spPr>
          <a:xfrm>
            <a:off x="611560" y="825048"/>
            <a:ext cx="4176464" cy="307777"/>
          </a:xfrm>
          <a:prstGeom prst="rect">
            <a:avLst/>
          </a:prstGeom>
          <a:noFill/>
        </p:spPr>
        <p:txBody>
          <a:bodyPr wrap="square" rtlCol="0">
            <a:spAutoFit/>
          </a:bodyPr>
          <a:lstStyle/>
          <a:p>
            <a:r>
              <a:rPr lang="fi-FI" sz="1400" dirty="0"/>
              <a:t>ASUMISMUOTO NYT (n = 101)</a:t>
            </a:r>
          </a:p>
        </p:txBody>
      </p:sp>
      <p:pic>
        <p:nvPicPr>
          <p:cNvPr id="6" name="Kuva 5">
            <a:extLst>
              <a:ext uri="{FF2B5EF4-FFF2-40B4-BE49-F238E27FC236}">
                <a16:creationId xmlns:a16="http://schemas.microsoft.com/office/drawing/2014/main" id="{C608AE54-4CA7-4287-BA5A-FA5829D28380}"/>
              </a:ext>
            </a:extLst>
          </p:cNvPr>
          <p:cNvPicPr/>
          <p:nvPr/>
        </p:nvPicPr>
        <p:blipFill>
          <a:blip r:embed="rId6"/>
          <a:stretch>
            <a:fillRect/>
          </a:stretch>
        </p:blipFill>
        <p:spPr>
          <a:xfrm>
            <a:off x="467544" y="4005065"/>
            <a:ext cx="4320480" cy="1983310"/>
          </a:xfrm>
          <a:prstGeom prst="rect">
            <a:avLst/>
          </a:prstGeom>
        </p:spPr>
      </p:pic>
      <p:sp>
        <p:nvSpPr>
          <p:cNvPr id="7" name="Tekstiruutu 6">
            <a:extLst>
              <a:ext uri="{FF2B5EF4-FFF2-40B4-BE49-F238E27FC236}">
                <a16:creationId xmlns:a16="http://schemas.microsoft.com/office/drawing/2014/main" id="{66C24130-5085-4D6A-80AB-0E9E40C7E571}"/>
              </a:ext>
            </a:extLst>
          </p:cNvPr>
          <p:cNvSpPr txBox="1"/>
          <p:nvPr/>
        </p:nvSpPr>
        <p:spPr>
          <a:xfrm>
            <a:off x="611560" y="3557076"/>
            <a:ext cx="4104456" cy="307777"/>
          </a:xfrm>
          <a:prstGeom prst="rect">
            <a:avLst/>
          </a:prstGeom>
          <a:noFill/>
        </p:spPr>
        <p:txBody>
          <a:bodyPr wrap="square" rtlCol="0">
            <a:spAutoFit/>
          </a:bodyPr>
          <a:lstStyle/>
          <a:p>
            <a:r>
              <a:rPr lang="fi-FI" sz="1400" dirty="0"/>
              <a:t>PARAS ASUMISMUOTO 10 V PÄÄSTÄ (n = 99)</a:t>
            </a:r>
          </a:p>
        </p:txBody>
      </p:sp>
      <p:sp>
        <p:nvSpPr>
          <p:cNvPr id="12" name="Tekstiruutu 11">
            <a:extLst>
              <a:ext uri="{FF2B5EF4-FFF2-40B4-BE49-F238E27FC236}">
                <a16:creationId xmlns:a16="http://schemas.microsoft.com/office/drawing/2014/main" id="{F5252B59-1F9A-4501-A455-E2F68C38ABBB}"/>
              </a:ext>
            </a:extLst>
          </p:cNvPr>
          <p:cNvSpPr txBox="1"/>
          <p:nvPr/>
        </p:nvSpPr>
        <p:spPr>
          <a:xfrm>
            <a:off x="5004048" y="2756857"/>
            <a:ext cx="3744416" cy="954107"/>
          </a:xfrm>
          <a:prstGeom prst="rect">
            <a:avLst/>
          </a:prstGeom>
          <a:noFill/>
        </p:spPr>
        <p:txBody>
          <a:bodyPr wrap="square" rtlCol="0">
            <a:spAutoFit/>
          </a:bodyPr>
          <a:lstStyle/>
          <a:p>
            <a:r>
              <a:rPr lang="fi-FI" sz="1400" dirty="0">
                <a:solidFill>
                  <a:srgbClr val="FF0000"/>
                </a:solidFill>
              </a:rPr>
              <a:t>Omakotitalon arvostus laskee asumistaan paljon tai melko paljon miettineiden kohdalla ikääntymisen myötä. Parhaimpana tässä ryhmässä pidetään </a:t>
            </a:r>
            <a:r>
              <a:rPr lang="fi-FI" sz="1400" dirty="0" err="1">
                <a:solidFill>
                  <a:srgbClr val="FF0000"/>
                </a:solidFill>
              </a:rPr>
              <a:t>rivitaloasumista</a:t>
            </a:r>
            <a:r>
              <a:rPr lang="fi-FI" sz="1400" dirty="0">
                <a:solidFill>
                  <a:srgbClr val="FF0000"/>
                </a:solidFill>
              </a:rPr>
              <a:t> </a:t>
            </a:r>
          </a:p>
        </p:txBody>
      </p:sp>
    </p:spTree>
    <p:extLst>
      <p:ext uri="{BB962C8B-B14F-4D97-AF65-F5344CB8AC3E}">
        <p14:creationId xmlns:p14="http://schemas.microsoft.com/office/powerpoint/2010/main" val="254537408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A7925DB2-31CF-4238-8CD7-5BD5D0D68B09}"/>
              </a:ext>
            </a:extLst>
          </p:cNvPr>
          <p:cNvPicPr/>
          <p:nvPr/>
        </p:nvPicPr>
        <p:blipFill>
          <a:blip r:embed="rId5"/>
          <a:stretch>
            <a:fillRect/>
          </a:stretch>
        </p:blipFill>
        <p:spPr>
          <a:xfrm>
            <a:off x="179512" y="1162042"/>
            <a:ext cx="4680520" cy="2092749"/>
          </a:xfrm>
          <a:prstGeom prst="rect">
            <a:avLst/>
          </a:prstGeom>
        </p:spPr>
      </p:pic>
      <p:sp>
        <p:nvSpPr>
          <p:cNvPr id="6" name="Tekstiruutu 5">
            <a:extLst>
              <a:ext uri="{FF2B5EF4-FFF2-40B4-BE49-F238E27FC236}">
                <a16:creationId xmlns:a16="http://schemas.microsoft.com/office/drawing/2014/main" id="{B6013677-95D0-4CB2-A4AB-97CFF96DBE2B}"/>
              </a:ext>
            </a:extLst>
          </p:cNvPr>
          <p:cNvSpPr txBox="1"/>
          <p:nvPr/>
        </p:nvSpPr>
        <p:spPr>
          <a:xfrm>
            <a:off x="563038" y="773382"/>
            <a:ext cx="4104456" cy="307777"/>
          </a:xfrm>
          <a:prstGeom prst="rect">
            <a:avLst/>
          </a:prstGeom>
          <a:noFill/>
        </p:spPr>
        <p:txBody>
          <a:bodyPr wrap="square" rtlCol="0">
            <a:spAutoFit/>
          </a:bodyPr>
          <a:lstStyle/>
          <a:p>
            <a:r>
              <a:rPr lang="fi-FI" sz="1400" dirty="0"/>
              <a:t>ASUMISEN HALLINTAMUOTO NYT</a:t>
            </a:r>
          </a:p>
        </p:txBody>
      </p:sp>
      <p:pic>
        <p:nvPicPr>
          <p:cNvPr id="7" name="Kuva 6">
            <a:extLst>
              <a:ext uri="{FF2B5EF4-FFF2-40B4-BE49-F238E27FC236}">
                <a16:creationId xmlns:a16="http://schemas.microsoft.com/office/drawing/2014/main" id="{88678540-EF84-4F96-B38A-96D9C1B289D5}"/>
              </a:ext>
            </a:extLst>
          </p:cNvPr>
          <p:cNvPicPr/>
          <p:nvPr/>
        </p:nvPicPr>
        <p:blipFill>
          <a:blip r:embed="rId6"/>
          <a:stretch>
            <a:fillRect/>
          </a:stretch>
        </p:blipFill>
        <p:spPr>
          <a:xfrm>
            <a:off x="179512" y="3858036"/>
            <a:ext cx="4680520" cy="2092749"/>
          </a:xfrm>
          <a:prstGeom prst="rect">
            <a:avLst/>
          </a:prstGeom>
        </p:spPr>
      </p:pic>
      <p:sp>
        <p:nvSpPr>
          <p:cNvPr id="8" name="Tekstiruutu 7">
            <a:extLst>
              <a:ext uri="{FF2B5EF4-FFF2-40B4-BE49-F238E27FC236}">
                <a16:creationId xmlns:a16="http://schemas.microsoft.com/office/drawing/2014/main" id="{2984CA56-5226-46AB-998D-76EE2292BD4A}"/>
              </a:ext>
            </a:extLst>
          </p:cNvPr>
          <p:cNvSpPr txBox="1"/>
          <p:nvPr/>
        </p:nvSpPr>
        <p:spPr>
          <a:xfrm>
            <a:off x="506500" y="3449320"/>
            <a:ext cx="4067944" cy="307777"/>
          </a:xfrm>
          <a:prstGeom prst="rect">
            <a:avLst/>
          </a:prstGeom>
          <a:noFill/>
        </p:spPr>
        <p:txBody>
          <a:bodyPr wrap="square" rtlCol="0">
            <a:spAutoFit/>
          </a:bodyPr>
          <a:lstStyle/>
          <a:p>
            <a:r>
              <a:rPr lang="fi-FI" sz="1400" dirty="0"/>
              <a:t>PARAS HALLINTAMUOTO 10 V PÄÄSTÄ</a:t>
            </a:r>
          </a:p>
        </p:txBody>
      </p:sp>
      <p:sp>
        <p:nvSpPr>
          <p:cNvPr id="2" name="Tekstiruutu 1">
            <a:extLst>
              <a:ext uri="{FF2B5EF4-FFF2-40B4-BE49-F238E27FC236}">
                <a16:creationId xmlns:a16="http://schemas.microsoft.com/office/drawing/2014/main" id="{5AD71810-2EF2-4E04-AD77-7F34AD3C2971}"/>
              </a:ext>
            </a:extLst>
          </p:cNvPr>
          <p:cNvSpPr txBox="1"/>
          <p:nvPr/>
        </p:nvSpPr>
        <p:spPr>
          <a:xfrm>
            <a:off x="5071577" y="3126154"/>
            <a:ext cx="3849170" cy="954107"/>
          </a:xfrm>
          <a:prstGeom prst="rect">
            <a:avLst/>
          </a:prstGeom>
          <a:noFill/>
        </p:spPr>
        <p:txBody>
          <a:bodyPr wrap="square" rtlCol="0">
            <a:spAutoFit/>
          </a:bodyPr>
          <a:lstStyle/>
          <a:p>
            <a:r>
              <a:rPr lang="fi-FI" sz="1400" dirty="0">
                <a:solidFill>
                  <a:srgbClr val="FF0000"/>
                </a:solidFill>
              </a:rPr>
              <a:t>Paljon tai melko paljon asumistaan miettivät ovat valmiita muuttamaan vuokra-asuntoon jatkossa huomattavasti useammin kuin vähän tai ei ollenkaan asumistaan miettineet.</a:t>
            </a:r>
          </a:p>
        </p:txBody>
      </p:sp>
    </p:spTree>
    <p:extLst>
      <p:ext uri="{BB962C8B-B14F-4D97-AF65-F5344CB8AC3E}">
        <p14:creationId xmlns:p14="http://schemas.microsoft.com/office/powerpoint/2010/main" val="1042969756"/>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99528CB8-56B2-4B4A-B9DC-47503ABA2514}"/>
              </a:ext>
            </a:extLst>
          </p:cNvPr>
          <p:cNvPicPr/>
          <p:nvPr/>
        </p:nvPicPr>
        <p:blipFill>
          <a:blip r:embed="rId5"/>
          <a:stretch>
            <a:fillRect/>
          </a:stretch>
        </p:blipFill>
        <p:spPr>
          <a:xfrm>
            <a:off x="230138" y="1301675"/>
            <a:ext cx="4579268" cy="2127325"/>
          </a:xfrm>
          <a:prstGeom prst="rect">
            <a:avLst/>
          </a:prstGeom>
        </p:spPr>
      </p:pic>
      <p:sp>
        <p:nvSpPr>
          <p:cNvPr id="2" name="Tekstiruutu 1">
            <a:extLst>
              <a:ext uri="{FF2B5EF4-FFF2-40B4-BE49-F238E27FC236}">
                <a16:creationId xmlns:a16="http://schemas.microsoft.com/office/drawing/2014/main" id="{0A914489-ECFD-4C53-8064-AD292B02B907}"/>
              </a:ext>
            </a:extLst>
          </p:cNvPr>
          <p:cNvSpPr txBox="1"/>
          <p:nvPr/>
        </p:nvSpPr>
        <p:spPr>
          <a:xfrm>
            <a:off x="467544" y="908720"/>
            <a:ext cx="4176464" cy="307777"/>
          </a:xfrm>
          <a:prstGeom prst="rect">
            <a:avLst/>
          </a:prstGeom>
          <a:noFill/>
        </p:spPr>
        <p:txBody>
          <a:bodyPr wrap="square" rtlCol="0">
            <a:spAutoFit/>
          </a:bodyPr>
          <a:lstStyle/>
          <a:p>
            <a:r>
              <a:rPr lang="fi-FI" sz="1400" dirty="0"/>
              <a:t>ASUNNON KOKO NYT (n = 100)</a:t>
            </a:r>
          </a:p>
        </p:txBody>
      </p:sp>
      <p:pic>
        <p:nvPicPr>
          <p:cNvPr id="6" name="Kuva 5">
            <a:extLst>
              <a:ext uri="{FF2B5EF4-FFF2-40B4-BE49-F238E27FC236}">
                <a16:creationId xmlns:a16="http://schemas.microsoft.com/office/drawing/2014/main" id="{07984618-A815-4FA4-B23C-B890A7BB7882}"/>
              </a:ext>
            </a:extLst>
          </p:cNvPr>
          <p:cNvPicPr/>
          <p:nvPr/>
        </p:nvPicPr>
        <p:blipFill>
          <a:blip r:embed="rId6"/>
          <a:stretch>
            <a:fillRect/>
          </a:stretch>
        </p:blipFill>
        <p:spPr>
          <a:xfrm>
            <a:off x="467544" y="4077072"/>
            <a:ext cx="4341862" cy="2127325"/>
          </a:xfrm>
          <a:prstGeom prst="rect">
            <a:avLst/>
          </a:prstGeom>
        </p:spPr>
      </p:pic>
      <p:sp>
        <p:nvSpPr>
          <p:cNvPr id="7" name="Tekstiruutu 6">
            <a:extLst>
              <a:ext uri="{FF2B5EF4-FFF2-40B4-BE49-F238E27FC236}">
                <a16:creationId xmlns:a16="http://schemas.microsoft.com/office/drawing/2014/main" id="{9C460B45-802B-4859-AC6F-BF19B40F1694}"/>
              </a:ext>
            </a:extLst>
          </p:cNvPr>
          <p:cNvSpPr txBox="1"/>
          <p:nvPr/>
        </p:nvSpPr>
        <p:spPr>
          <a:xfrm>
            <a:off x="467544" y="3645024"/>
            <a:ext cx="4137202" cy="307777"/>
          </a:xfrm>
          <a:prstGeom prst="rect">
            <a:avLst/>
          </a:prstGeom>
          <a:noFill/>
        </p:spPr>
        <p:txBody>
          <a:bodyPr wrap="square" rtlCol="0">
            <a:spAutoFit/>
          </a:bodyPr>
          <a:lstStyle/>
          <a:p>
            <a:r>
              <a:rPr lang="fi-FI" sz="1400" dirty="0"/>
              <a:t>PARAS ASUNNON KOKO 10 V PÄÄSTÄ (n = 96)</a:t>
            </a:r>
          </a:p>
        </p:txBody>
      </p:sp>
      <p:sp>
        <p:nvSpPr>
          <p:cNvPr id="11" name="Tekstiruutu 10">
            <a:extLst>
              <a:ext uri="{FF2B5EF4-FFF2-40B4-BE49-F238E27FC236}">
                <a16:creationId xmlns:a16="http://schemas.microsoft.com/office/drawing/2014/main" id="{779311B5-39CE-44C6-B30D-379B463370D7}"/>
              </a:ext>
            </a:extLst>
          </p:cNvPr>
          <p:cNvSpPr txBox="1"/>
          <p:nvPr/>
        </p:nvSpPr>
        <p:spPr>
          <a:xfrm>
            <a:off x="5220072" y="2420888"/>
            <a:ext cx="3384376" cy="1384995"/>
          </a:xfrm>
          <a:prstGeom prst="rect">
            <a:avLst/>
          </a:prstGeom>
          <a:noFill/>
        </p:spPr>
        <p:txBody>
          <a:bodyPr wrap="square" rtlCol="0">
            <a:spAutoFit/>
          </a:bodyPr>
          <a:lstStyle/>
          <a:p>
            <a:r>
              <a:rPr lang="fi-FI" sz="1400" dirty="0">
                <a:solidFill>
                  <a:srgbClr val="FF0000"/>
                </a:solidFill>
              </a:rPr>
              <a:t>Parhaimpana pidetyn asunnon koko pienenee molemmissa ryhmissä 10 vuoden tähtäimellä. Suosituimmaksi asunnon kooksi tulee 2h+k. Yksiöiden arvostus ei ole korkea. Tilanne ei muutu nykyisestä tilanteesta</a:t>
            </a:r>
          </a:p>
        </p:txBody>
      </p:sp>
    </p:spTree>
    <p:extLst>
      <p:ext uri="{BB962C8B-B14F-4D97-AF65-F5344CB8AC3E}">
        <p14:creationId xmlns:p14="http://schemas.microsoft.com/office/powerpoint/2010/main" val="4028780145"/>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FBFCBFDD-0739-4047-BA09-EF14B5EE9009}"/>
              </a:ext>
            </a:extLst>
          </p:cNvPr>
          <p:cNvPicPr/>
          <p:nvPr/>
        </p:nvPicPr>
        <p:blipFill>
          <a:blip r:embed="rId5"/>
          <a:stretch>
            <a:fillRect/>
          </a:stretch>
        </p:blipFill>
        <p:spPr>
          <a:xfrm>
            <a:off x="467544" y="1412776"/>
            <a:ext cx="6408712" cy="3096344"/>
          </a:xfrm>
          <a:prstGeom prst="rect">
            <a:avLst/>
          </a:prstGeom>
        </p:spPr>
      </p:pic>
      <p:sp>
        <p:nvSpPr>
          <p:cNvPr id="6" name="Tekstiruutu 5">
            <a:extLst>
              <a:ext uri="{FF2B5EF4-FFF2-40B4-BE49-F238E27FC236}">
                <a16:creationId xmlns:a16="http://schemas.microsoft.com/office/drawing/2014/main" id="{C2C97FDD-B976-4A22-8D62-12153A115B1B}"/>
              </a:ext>
            </a:extLst>
          </p:cNvPr>
          <p:cNvSpPr txBox="1"/>
          <p:nvPr/>
        </p:nvSpPr>
        <p:spPr>
          <a:xfrm>
            <a:off x="467544" y="926822"/>
            <a:ext cx="4557886" cy="307777"/>
          </a:xfrm>
          <a:prstGeom prst="rect">
            <a:avLst/>
          </a:prstGeom>
          <a:noFill/>
        </p:spPr>
        <p:txBody>
          <a:bodyPr wrap="square" rtlCol="0">
            <a:spAutoFit/>
          </a:bodyPr>
          <a:lstStyle/>
          <a:p>
            <a:r>
              <a:rPr lang="fi-FI" sz="1400" dirty="0"/>
              <a:t>MISSÄ AJATTELEE ASUVANSA 10 V PÄÄSTÄ</a:t>
            </a:r>
          </a:p>
        </p:txBody>
      </p:sp>
      <p:sp>
        <p:nvSpPr>
          <p:cNvPr id="2" name="Tekstiruutu 1">
            <a:extLst>
              <a:ext uri="{FF2B5EF4-FFF2-40B4-BE49-F238E27FC236}">
                <a16:creationId xmlns:a16="http://schemas.microsoft.com/office/drawing/2014/main" id="{A7882AA2-4EEB-486C-A109-2A5475C34150}"/>
              </a:ext>
            </a:extLst>
          </p:cNvPr>
          <p:cNvSpPr txBox="1"/>
          <p:nvPr/>
        </p:nvSpPr>
        <p:spPr>
          <a:xfrm>
            <a:off x="755576" y="4725144"/>
            <a:ext cx="7704856" cy="523220"/>
          </a:xfrm>
          <a:prstGeom prst="rect">
            <a:avLst/>
          </a:prstGeom>
          <a:noFill/>
        </p:spPr>
        <p:txBody>
          <a:bodyPr wrap="square" rtlCol="0">
            <a:spAutoFit/>
          </a:bodyPr>
          <a:lstStyle/>
          <a:p>
            <a:r>
              <a:rPr lang="fi-FI" sz="1400" dirty="0">
                <a:solidFill>
                  <a:srgbClr val="FF0000"/>
                </a:solidFill>
              </a:rPr>
              <a:t>Asumistaan paljon tai melko paljon miettineistä kolmannes ajattelee asuvansa 10 vuoden päästä muualla Keski-Suomessa. Vajaa 2/3v heistä on jäämässä Kannonkoskelle</a:t>
            </a:r>
          </a:p>
        </p:txBody>
      </p:sp>
    </p:spTree>
    <p:extLst>
      <p:ext uri="{BB962C8B-B14F-4D97-AF65-F5344CB8AC3E}">
        <p14:creationId xmlns:p14="http://schemas.microsoft.com/office/powerpoint/2010/main" val="468005694"/>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D4F1B5F-F6E9-4551-ACC3-84B7FD0E0CE9}"/>
              </a:ext>
            </a:extLst>
          </p:cNvPr>
          <p:cNvSpPr txBox="1"/>
          <p:nvPr/>
        </p:nvSpPr>
        <p:spPr>
          <a:xfrm>
            <a:off x="539552" y="663253"/>
            <a:ext cx="7776864" cy="738664"/>
          </a:xfrm>
          <a:prstGeom prst="rect">
            <a:avLst/>
          </a:prstGeom>
          <a:noFill/>
        </p:spPr>
        <p:txBody>
          <a:bodyPr wrap="square" rtlCol="0">
            <a:spAutoFit/>
          </a:bodyPr>
          <a:lstStyle/>
          <a:p>
            <a:r>
              <a:rPr lang="fi-FI" sz="1400" dirty="0"/>
              <a:t>JOS AIKOO ASUA JOSSAIN MUUSSA KUNNASSA, NIIN MUUTON SYYT (AVOIN KYSYMYS, PALJON TAI MELKO PALJON ASUMISTAAN MIETTINEET N = 23(40), VÄHÄN TAI EI OLLENKAAN ASUMISTAAN MIETTINEET N = 9(60))</a:t>
            </a:r>
          </a:p>
        </p:txBody>
      </p:sp>
      <p:sp>
        <p:nvSpPr>
          <p:cNvPr id="5" name="Tekstiruutu 4">
            <a:extLst>
              <a:ext uri="{FF2B5EF4-FFF2-40B4-BE49-F238E27FC236}">
                <a16:creationId xmlns:a16="http://schemas.microsoft.com/office/drawing/2014/main" id="{B00C965C-4FA2-4ADE-9A66-50E5247569E7}"/>
              </a:ext>
            </a:extLst>
          </p:cNvPr>
          <p:cNvSpPr txBox="1"/>
          <p:nvPr/>
        </p:nvSpPr>
        <p:spPr>
          <a:xfrm>
            <a:off x="467544" y="1556792"/>
            <a:ext cx="7632848" cy="3754874"/>
          </a:xfrm>
          <a:prstGeom prst="rect">
            <a:avLst/>
          </a:prstGeom>
          <a:noFill/>
        </p:spPr>
        <p:txBody>
          <a:bodyPr wrap="square" rtlCol="0">
            <a:spAutoFit/>
          </a:bodyPr>
          <a:lstStyle/>
          <a:p>
            <a:r>
              <a:rPr lang="fi-FI" sz="1400" dirty="0"/>
              <a:t>Asumistaan paljon tai melko paljon miettineet: </a:t>
            </a:r>
          </a:p>
          <a:p>
            <a:pPr marL="285750" indent="-285750">
              <a:buFontTx/>
              <a:buChar char="-"/>
            </a:pPr>
            <a:r>
              <a:rPr lang="fi-FI" sz="1400" dirty="0"/>
              <a:t>Kymmenellä syynä palvelut. Joko ne ovat kaukana, jolloin oman auton käyttömahdollisuus tulevaisuudessa mietitytti, tai sitten ei luotettu palveluiden säilymiseen</a:t>
            </a:r>
          </a:p>
          <a:p>
            <a:pPr marL="285750" indent="-285750">
              <a:buFontTx/>
              <a:buChar char="-"/>
            </a:pPr>
            <a:r>
              <a:rPr lang="fi-FI" sz="1400" dirty="0"/>
              <a:t>Em. suoraan viittaamatta mutta mahdollisesti palveluihin liittyen kolme mainitsi syyksi yksinkertaisesti terveyden ja/tai ikääntymisen</a:t>
            </a:r>
          </a:p>
          <a:p>
            <a:pPr marL="285750" indent="-285750">
              <a:buFontTx/>
              <a:buChar char="-"/>
            </a:pPr>
            <a:r>
              <a:rPr lang="fi-FI" sz="1400" dirty="0"/>
              <a:t>Seitsemällä vastaajalla syynä omaisten, etenkin lasten/lastenlasten, asuminen muualla </a:t>
            </a:r>
            <a:r>
              <a:rPr lang="fi-FI" sz="1400" dirty="0">
                <a:sym typeface="Wingdings" panose="05000000000000000000" pitchFamily="2" charset="2"/>
              </a:rPr>
              <a:t> muutto lähemmäksi heitä</a:t>
            </a:r>
          </a:p>
          <a:p>
            <a:pPr marL="285750" indent="-285750">
              <a:buFontTx/>
              <a:buChar char="-"/>
            </a:pPr>
            <a:r>
              <a:rPr lang="fi-FI" sz="1400" dirty="0">
                <a:sym typeface="Wingdings" panose="05000000000000000000" pitchFamily="2" charset="2"/>
              </a:rPr>
              <a:t>Omakotitalon hoitamisen raskauden/vaikeuden mainitsi kaksi vastaajaa</a:t>
            </a:r>
          </a:p>
          <a:p>
            <a:pPr marL="285750" indent="-285750">
              <a:buFontTx/>
              <a:buChar char="-"/>
            </a:pPr>
            <a:r>
              <a:rPr lang="fi-FI" sz="1400" dirty="0">
                <a:sym typeface="Wingdings" panose="05000000000000000000" pitchFamily="2" charset="2"/>
              </a:rPr>
              <a:t>Kannonkosken ilmapiirin mainitsi kaksi vastaajaa</a:t>
            </a:r>
          </a:p>
          <a:p>
            <a:endParaRPr lang="fi-FI" sz="1400" dirty="0">
              <a:sym typeface="Wingdings" panose="05000000000000000000" pitchFamily="2" charset="2"/>
            </a:endParaRPr>
          </a:p>
          <a:p>
            <a:r>
              <a:rPr lang="fi-FI" sz="1400" dirty="0">
                <a:sym typeface="Wingdings" panose="05000000000000000000" pitchFamily="2" charset="2"/>
              </a:rPr>
              <a:t>Vähän tai ei ollenkaan asumistaan miettineet:</a:t>
            </a:r>
          </a:p>
          <a:p>
            <a:pPr marL="285750" indent="-285750">
              <a:buFontTx/>
              <a:buChar char="-"/>
            </a:pPr>
            <a:r>
              <a:rPr lang="fi-FI" sz="1400" dirty="0">
                <a:sym typeface="Wingdings" panose="05000000000000000000" pitchFamily="2" charset="2"/>
              </a:rPr>
              <a:t>Neljä mainitsi erikseen palvelut</a:t>
            </a:r>
          </a:p>
          <a:p>
            <a:pPr marL="285750" indent="-285750">
              <a:buFontTx/>
              <a:buChar char="-"/>
            </a:pPr>
            <a:r>
              <a:rPr lang="fi-FI" sz="1400" dirty="0">
                <a:sym typeface="Wingdings" panose="05000000000000000000" pitchFamily="2" charset="2"/>
              </a:rPr>
              <a:t>Yksi viittasi terveydentilanteen heikkenemisen, mikä saattaa liittyä palveluiden saatavuuteen</a:t>
            </a:r>
          </a:p>
          <a:p>
            <a:pPr marL="285750" indent="-285750">
              <a:buFontTx/>
              <a:buChar char="-"/>
            </a:pPr>
            <a:r>
              <a:rPr lang="fi-FI" sz="1400" dirty="0">
                <a:sym typeface="Wingdings" panose="05000000000000000000" pitchFamily="2" charset="2"/>
              </a:rPr>
              <a:t>Kaksi vaihtelunhalun</a:t>
            </a:r>
          </a:p>
          <a:p>
            <a:pPr marL="285750" indent="-285750">
              <a:buFontTx/>
              <a:buChar char="-"/>
            </a:pPr>
            <a:r>
              <a:rPr lang="fi-FI" sz="1400" dirty="0">
                <a:sym typeface="Wingdings" panose="05000000000000000000" pitchFamily="2" charset="2"/>
              </a:rPr>
              <a:t>Saarijärvi mainittiin vastauksena yksittäin ja toisen kerran tarkennettuna kotikunnaksi</a:t>
            </a:r>
          </a:p>
          <a:p>
            <a:pPr marL="285750" indent="-285750">
              <a:buFontTx/>
              <a:buChar char="-"/>
            </a:pPr>
            <a:endParaRPr lang="fi-FI" sz="1400" dirty="0"/>
          </a:p>
        </p:txBody>
      </p:sp>
    </p:spTree>
    <p:extLst>
      <p:ext uri="{BB962C8B-B14F-4D97-AF65-F5344CB8AC3E}">
        <p14:creationId xmlns:p14="http://schemas.microsoft.com/office/powerpoint/2010/main" val="2136646426"/>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8E96EE53-0410-4E36-898A-D68659A8283D}"/>
              </a:ext>
            </a:extLst>
          </p:cNvPr>
          <p:cNvSpPr txBox="1"/>
          <p:nvPr/>
        </p:nvSpPr>
        <p:spPr>
          <a:xfrm>
            <a:off x="755576" y="648577"/>
            <a:ext cx="7416824" cy="738664"/>
          </a:xfrm>
          <a:prstGeom prst="rect">
            <a:avLst/>
          </a:prstGeom>
          <a:noFill/>
        </p:spPr>
        <p:txBody>
          <a:bodyPr wrap="square" rtlCol="0">
            <a:spAutoFit/>
          </a:bodyPr>
          <a:lstStyle/>
          <a:p>
            <a:r>
              <a:rPr lang="fi-FI" sz="1400" dirty="0"/>
              <a:t>SEIKAT, JOTKA OMASSA KODISSA TOIMIVIA TAI PARANNUSTA EDELLYTTÄVIÄ IKÄÄNNYTTÄESSÄ (avoin kysymys, paljon tai melko paljon asumistaan miettineiltä 30(40) vastausta, vähän tai ei ollenkaan miettineiltä 35(60) vastausta) </a:t>
            </a:r>
          </a:p>
        </p:txBody>
      </p:sp>
      <p:sp>
        <p:nvSpPr>
          <p:cNvPr id="5" name="Tekstiruutu 4">
            <a:extLst>
              <a:ext uri="{FF2B5EF4-FFF2-40B4-BE49-F238E27FC236}">
                <a16:creationId xmlns:a16="http://schemas.microsoft.com/office/drawing/2014/main" id="{A553060B-CDB1-4650-ABFD-B23C6A3D2261}"/>
              </a:ext>
            </a:extLst>
          </p:cNvPr>
          <p:cNvSpPr txBox="1"/>
          <p:nvPr/>
        </p:nvSpPr>
        <p:spPr>
          <a:xfrm>
            <a:off x="466196" y="1445476"/>
            <a:ext cx="8208912" cy="3970318"/>
          </a:xfrm>
          <a:prstGeom prst="rect">
            <a:avLst/>
          </a:prstGeom>
          <a:noFill/>
        </p:spPr>
        <p:txBody>
          <a:bodyPr wrap="square" rtlCol="0">
            <a:spAutoFit/>
          </a:bodyPr>
          <a:lstStyle/>
          <a:p>
            <a:pPr marL="285750" indent="-285750">
              <a:buFontTx/>
              <a:buChar char="-"/>
            </a:pPr>
            <a:r>
              <a:rPr lang="fi-FI" sz="1400" dirty="0"/>
              <a:t>Kolmasosa ei vastannut kysymykseen ollenkaan. Ryhmien välillä oli selkeä ero: asumistaan paljon tai melko paljon miettineistä ¾ vastasi, kun taas vähän tai ei ollenkaan miettineistä vastasi hieman yli puolet </a:t>
            </a:r>
          </a:p>
          <a:p>
            <a:pPr marL="285750" indent="-285750">
              <a:buFontTx/>
              <a:buChar char="-"/>
            </a:pPr>
            <a:r>
              <a:rPr lang="fi-FI" sz="1400" dirty="0"/>
              <a:t>Vastanneista molemmissa ryhmissä noin kolmannes ilmoitti kaiken toimivan hyvin. Kaksi vastanneista kertoi talon olevan jo suunniteltu/remontoitu ikääntymistä varten.</a:t>
            </a:r>
          </a:p>
          <a:p>
            <a:pPr marL="285750" indent="-285750">
              <a:buFontTx/>
              <a:buChar char="-"/>
            </a:pPr>
            <a:r>
              <a:rPr lang="fi-FI" sz="1400" dirty="0"/>
              <a:t>Eniten parannettavaa löytyi lämmityksestä molemmissa ryhmissä. Valtaosassa haasteeksi arvioitiin puulämmitys; miten hoituvat polttopuut ja kuinka raskaaksi puulämmitys ikäännyttäessä käy: ”</a:t>
            </a:r>
            <a:r>
              <a:rPr lang="en-US" sz="1400"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Lämmitys</a:t>
            </a:r>
            <a:r>
              <a:rPr lang="en-US" sz="1400" i="1" dirty="0">
                <a:solidFill>
                  <a:srgbClr val="333333"/>
                </a:solidFill>
                <a:latin typeface="Arial" panose="020B0604020202020204" pitchFamily="34" charset="0"/>
                <a:ea typeface="Arial" panose="020B0604020202020204" pitchFamily="34" charset="0"/>
              </a:rPr>
              <a:t> on </a:t>
            </a:r>
            <a:r>
              <a:rPr lang="en-US" sz="1400" i="1" dirty="0" err="1">
                <a:solidFill>
                  <a:srgbClr val="333333"/>
                </a:solidFill>
                <a:latin typeface="Arial" panose="020B0604020202020204" pitchFamily="34" charset="0"/>
                <a:ea typeface="Arial" panose="020B0604020202020204" pitchFamily="34" charset="0"/>
              </a:rPr>
              <a:t>tällä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hetkellä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puu</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sähkölämmitys</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Kun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ikääntyy</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vaivat</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lisääntyy</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niin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ajattelee</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että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saako</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niitä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puita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roudattua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sisälle</a:t>
            </a:r>
            <a:r>
              <a:rPr lang="en-US" sz="1400" i="1" dirty="0">
                <a:solidFill>
                  <a:srgbClr val="333333"/>
                </a:solidFill>
                <a:latin typeface="Arial" panose="020B0604020202020204" pitchFamily="34" charset="0"/>
                <a:ea typeface="Arial" panose="020B0604020202020204" pitchFamily="34" charset="0"/>
              </a:rPr>
              <a:t>.</a:t>
            </a:r>
            <a:r>
              <a:rPr lang="en-US" sz="1400" dirty="0">
                <a:solidFill>
                  <a:srgbClr val="333333"/>
                </a:solidFill>
                <a:latin typeface="Arial" panose="020B0604020202020204" pitchFamily="34" charset="0"/>
                <a:ea typeface="Arial" panose="020B0604020202020204" pitchFamily="34" charset="0"/>
              </a:rPr>
              <a:t>”</a:t>
            </a:r>
          </a:p>
          <a:p>
            <a:pPr marL="285750" indent="-285750">
              <a:buFontTx/>
              <a:buChar char="-"/>
            </a:pPr>
            <a:r>
              <a:rPr lang="en-US" sz="1400" dirty="0">
                <a:solidFill>
                  <a:srgbClr val="333333"/>
                </a:solidFill>
                <a:latin typeface="Arial" panose="020B0604020202020204" pitchFamily="34" charset="0"/>
                <a:ea typeface="Arial" panose="020B0604020202020204" pitchFamily="34" charset="0"/>
              </a:rPr>
              <a:t>WC/</a:t>
            </a:r>
            <a:r>
              <a:rPr lang="en-US" sz="1400" dirty="0" err="1">
                <a:solidFill>
                  <a:srgbClr val="333333"/>
                </a:solidFill>
                <a:latin typeface="Arial" panose="020B0604020202020204" pitchFamily="34" charset="0"/>
                <a:ea typeface="Arial" panose="020B0604020202020204" pitchFamily="34" charset="0"/>
              </a:rPr>
              <a:t>suihkutilojen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toimivuus</a:t>
            </a:r>
            <a:r>
              <a:rPr lang="en-US" sz="1400" dirty="0">
                <a:solidFill>
                  <a:srgbClr val="333333"/>
                </a:solidFill>
                <a:latin typeface="Arial" panose="020B0604020202020204" pitchFamily="34" charset="0"/>
                <a:ea typeface="Arial" panose="020B0604020202020204" pitchFamily="34" charset="0"/>
              </a:rPr>
              <a:t> ja </a:t>
            </a:r>
            <a:r>
              <a:rPr lang="en-US" sz="1400" dirty="0" err="1">
                <a:solidFill>
                  <a:srgbClr val="333333"/>
                </a:solidFill>
                <a:latin typeface="Arial" panose="020B0604020202020204" pitchFamily="34" charset="0"/>
                <a:ea typeface="Arial" panose="020B0604020202020204" pitchFamily="34" charset="0"/>
              </a:rPr>
              <a:t>ulkosauna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pohditutti</a:t>
            </a:r>
            <a:r>
              <a:rPr lang="en-US" sz="1400" dirty="0">
                <a:solidFill>
                  <a:srgbClr val="333333"/>
                </a:solidFill>
                <a:latin typeface="Arial" panose="020B0604020202020204" pitchFamily="34" charset="0"/>
                <a:ea typeface="Arial" panose="020B0604020202020204" pitchFamily="34" charset="0"/>
              </a:rPr>
              <a:t> 9 </a:t>
            </a:r>
            <a:r>
              <a:rPr lang="en-US" sz="1400" dirty="0" err="1">
                <a:solidFill>
                  <a:srgbClr val="333333"/>
                </a:solidFill>
                <a:latin typeface="Arial" panose="020B0604020202020204" pitchFamily="34" charset="0"/>
                <a:ea typeface="Arial" panose="020B0604020202020204" pitchFamily="34" charset="0"/>
              </a:rPr>
              <a:t>vastanneista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Vastavuoroisesti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niiden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mainittiin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olevan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myös</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toimivia</a:t>
            </a:r>
            <a:endParaRPr lang="en-US" sz="1400" dirty="0">
              <a:solidFill>
                <a:srgbClr val="333333"/>
              </a:solidFill>
              <a:latin typeface="Arial" panose="020B0604020202020204" pitchFamily="34" charset="0"/>
              <a:ea typeface="Arial" panose="020B0604020202020204" pitchFamily="34" charset="0"/>
            </a:endParaRPr>
          </a:p>
          <a:p>
            <a:pPr marL="285750" indent="-285750">
              <a:buFontTx/>
              <a:buChar char="-"/>
            </a:pPr>
            <a:r>
              <a:rPr lang="en-US" sz="1400" dirty="0" err="1">
                <a:solidFill>
                  <a:srgbClr val="333333"/>
                </a:solidFill>
                <a:latin typeface="Arial" panose="020B0604020202020204" pitchFamily="34" charset="0"/>
                <a:ea typeface="Arial" panose="020B0604020202020204" pitchFamily="34" charset="0"/>
              </a:rPr>
              <a:t>Viisi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vastaajaa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pohti</a:t>
            </a:r>
            <a:r>
              <a:rPr lang="en-US" sz="1400" dirty="0">
                <a:solidFill>
                  <a:srgbClr val="333333"/>
                </a:solidFill>
                <a:latin typeface="Arial" panose="020B0604020202020204" pitchFamily="34" charset="0"/>
                <a:ea typeface="Arial" panose="020B0604020202020204" pitchFamily="34" charset="0"/>
              </a:rPr>
              <a:t> talon </a:t>
            </a:r>
            <a:r>
              <a:rPr lang="en-US" sz="1400" dirty="0" err="1">
                <a:solidFill>
                  <a:srgbClr val="333333"/>
                </a:solidFill>
                <a:latin typeface="Arial" panose="020B0604020202020204" pitchFamily="34" charset="0"/>
                <a:ea typeface="Arial" panose="020B0604020202020204" pitchFamily="34" charset="0"/>
              </a:rPr>
              <a:t>kaksikerroksisuutta</a:t>
            </a:r>
            <a:r>
              <a:rPr lang="en-US" sz="1400" dirty="0">
                <a:solidFill>
                  <a:srgbClr val="333333"/>
                </a:solidFill>
                <a:latin typeface="Arial" panose="020B0604020202020204" pitchFamily="34" charset="0"/>
                <a:ea typeface="Arial" panose="020B0604020202020204" pitchFamily="34" charset="0"/>
              </a:rPr>
              <a:t>. Sen </a:t>
            </a:r>
            <a:r>
              <a:rPr lang="en-US" sz="1400" dirty="0" err="1">
                <a:solidFill>
                  <a:srgbClr val="333333"/>
                </a:solidFill>
                <a:latin typeface="Arial" panose="020B0604020202020204" pitchFamily="34" charset="0"/>
                <a:ea typeface="Arial" panose="020B0604020202020204" pitchFamily="34" charset="0"/>
              </a:rPr>
              <a:t>ongelmallisuuteen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vaikutti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pohjaratkaisu</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miten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sijaitsevat</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makuutilat</a:t>
            </a:r>
            <a:r>
              <a:rPr lang="en-US" sz="1400" dirty="0">
                <a:solidFill>
                  <a:srgbClr val="333333"/>
                </a:solidFill>
                <a:latin typeface="Arial" panose="020B0604020202020204" pitchFamily="34" charset="0"/>
                <a:ea typeface="Arial" panose="020B0604020202020204" pitchFamily="34" charset="0"/>
              </a:rPr>
              <a:t> + WC/</a:t>
            </a:r>
            <a:r>
              <a:rPr lang="en-US" sz="1400" dirty="0" err="1">
                <a:solidFill>
                  <a:srgbClr val="333333"/>
                </a:solidFill>
                <a:latin typeface="Arial" panose="020B0604020202020204" pitchFamily="34" charset="0"/>
                <a:ea typeface="Arial" panose="020B0604020202020204" pitchFamily="34" charset="0"/>
              </a:rPr>
              <a:t>suihku</a:t>
            </a:r>
            <a:r>
              <a:rPr lang="en-US" sz="1400"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Toimivat</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tilat</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Jollei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yläkertaan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pääse</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alakerrassa</a:t>
            </a:r>
            <a:r>
              <a:rPr lang="en-US" sz="1400" i="1" dirty="0">
                <a:solidFill>
                  <a:srgbClr val="333333"/>
                </a:solidFill>
                <a:latin typeface="Arial" panose="020B0604020202020204" pitchFamily="34" charset="0"/>
                <a:ea typeface="Arial" panose="020B0604020202020204" pitchFamily="34" charset="0"/>
              </a:rPr>
              <a:t> on </a:t>
            </a:r>
            <a:r>
              <a:rPr lang="en-US" sz="1400" i="1" dirty="0" err="1">
                <a:solidFill>
                  <a:srgbClr val="333333"/>
                </a:solidFill>
                <a:latin typeface="Arial" panose="020B0604020202020204" pitchFamily="34" charset="0"/>
                <a:ea typeface="Arial" panose="020B0604020202020204" pitchFamily="34" charset="0"/>
              </a:rPr>
              <a:t>kaikki</a:t>
            </a:r>
            <a:r>
              <a:rPr lang="en-US" sz="1400" dirty="0">
                <a:solidFill>
                  <a:srgbClr val="333333"/>
                </a:solidFill>
                <a:latin typeface="Arial" panose="020B0604020202020204" pitchFamily="34" charset="0"/>
                <a:ea typeface="Arial" panose="020B0604020202020204" pitchFamily="34" charset="0"/>
              </a:rPr>
              <a:t>.”</a:t>
            </a:r>
          </a:p>
          <a:p>
            <a:pPr marL="285750" indent="-285750">
              <a:buFontTx/>
              <a:buChar char="-"/>
            </a:pPr>
            <a:r>
              <a:rPr lang="en-US" sz="1400" dirty="0" err="1">
                <a:solidFill>
                  <a:srgbClr val="333333"/>
                </a:solidFill>
                <a:latin typeface="Arial" panose="020B0604020202020204" pitchFamily="34" charset="0"/>
                <a:ea typeface="Arial" panose="020B0604020202020204" pitchFamily="34" charset="0"/>
              </a:rPr>
              <a:t>Ulkoportaat</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mainitsi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viisi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vastaajaa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Osalla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luiska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olisi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ratkaisu</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mutta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myös</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niin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jyrkkiä</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nousuja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että</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luiska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ei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ilmeisesti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olisi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ratkaisu</a:t>
            </a:r>
            <a:endParaRPr lang="en-US" sz="1400" dirty="0">
              <a:solidFill>
                <a:srgbClr val="333333"/>
              </a:solidFill>
              <a:latin typeface="Arial" panose="020B0604020202020204" pitchFamily="34" charset="0"/>
              <a:ea typeface="Arial" panose="020B0604020202020204" pitchFamily="34" charset="0"/>
            </a:endParaRPr>
          </a:p>
          <a:p>
            <a:pPr marL="285750" indent="-285750">
              <a:buFontTx/>
              <a:buChar char="-"/>
            </a:pPr>
            <a:r>
              <a:rPr lang="en-US" sz="1400" dirty="0" err="1">
                <a:solidFill>
                  <a:srgbClr val="333333"/>
                </a:solidFill>
                <a:latin typeface="Arial" panose="020B0604020202020204" pitchFamily="34" charset="0"/>
                <a:ea typeface="Arial" panose="020B0604020202020204" pitchFamily="34" charset="0"/>
              </a:rPr>
              <a:t>Pihatyöt</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saivat</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kaksi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mainintaa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pohdituttavina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asioina</a:t>
            </a:r>
            <a:endParaRPr lang="en-US" sz="1400" dirty="0">
              <a:solidFill>
                <a:srgbClr val="333333"/>
              </a:solidFill>
              <a:latin typeface="Arial" panose="020B0604020202020204" pitchFamily="34" charset="0"/>
              <a:ea typeface="Arial" panose="020B0604020202020204" pitchFamily="34" charset="0"/>
            </a:endParaRPr>
          </a:p>
          <a:p>
            <a:pPr marL="285750" indent="-285750">
              <a:buFontTx/>
              <a:buChar char="-"/>
            </a:pPr>
            <a:endParaRPr lang="fi-FI" sz="1400" i="1" dirty="0"/>
          </a:p>
          <a:p>
            <a:endParaRPr lang="fi-FI" sz="1400" dirty="0"/>
          </a:p>
        </p:txBody>
      </p:sp>
    </p:spTree>
    <p:extLst>
      <p:ext uri="{BB962C8B-B14F-4D97-AF65-F5344CB8AC3E}">
        <p14:creationId xmlns:p14="http://schemas.microsoft.com/office/powerpoint/2010/main" val="258603364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B7946FE4-DECE-452B-B92D-93650F596B86}"/>
              </a:ext>
            </a:extLst>
          </p:cNvPr>
          <p:cNvSpPr txBox="1"/>
          <p:nvPr/>
        </p:nvSpPr>
        <p:spPr>
          <a:xfrm>
            <a:off x="611560" y="648577"/>
            <a:ext cx="7632848" cy="738664"/>
          </a:xfrm>
          <a:prstGeom prst="rect">
            <a:avLst/>
          </a:prstGeom>
          <a:noFill/>
        </p:spPr>
        <p:txBody>
          <a:bodyPr wrap="square" rtlCol="0">
            <a:spAutoFit/>
          </a:bodyPr>
          <a:lstStyle/>
          <a:p>
            <a:r>
              <a:rPr lang="fi-FI" sz="1400" dirty="0"/>
              <a:t>MILLÄ KEINOIN PARANTAISI KESKUSTAN HOUKUTTAVUUTTA IKÄÄNTYVIEN ASUINPAIKKANA (Avoin kysymys. Paljon tai melko paljon asumistaan miettineiltä 24(40) ja vähän tai ei ollenkaan miettineiltä 34(60) kommenttia</a:t>
            </a:r>
          </a:p>
        </p:txBody>
      </p:sp>
      <p:sp>
        <p:nvSpPr>
          <p:cNvPr id="5" name="Tekstiruutu 4">
            <a:extLst>
              <a:ext uri="{FF2B5EF4-FFF2-40B4-BE49-F238E27FC236}">
                <a16:creationId xmlns:a16="http://schemas.microsoft.com/office/drawing/2014/main" id="{CE429541-C85A-49AD-A301-6D706BCCE7D0}"/>
              </a:ext>
            </a:extLst>
          </p:cNvPr>
          <p:cNvSpPr txBox="1"/>
          <p:nvPr/>
        </p:nvSpPr>
        <p:spPr>
          <a:xfrm>
            <a:off x="467544" y="1445476"/>
            <a:ext cx="8136904" cy="5047536"/>
          </a:xfrm>
          <a:prstGeom prst="rect">
            <a:avLst/>
          </a:prstGeom>
          <a:noFill/>
        </p:spPr>
        <p:txBody>
          <a:bodyPr wrap="square" rtlCol="0">
            <a:spAutoFit/>
          </a:bodyPr>
          <a:lstStyle/>
          <a:p>
            <a:pPr marL="285750" indent="-285750">
              <a:buFontTx/>
              <a:buChar char="-"/>
            </a:pPr>
            <a:r>
              <a:rPr lang="fi-FI" sz="1400" dirty="0"/>
              <a:t>Vastausaktiivisuus tähänkin kysymykseen korkeampi asumistaan paljon tai melko paljon miettineillä. </a:t>
            </a:r>
          </a:p>
          <a:p>
            <a:pPr marL="285750" indent="-285750">
              <a:buFontTx/>
              <a:buChar char="-"/>
            </a:pPr>
            <a:r>
              <a:rPr lang="fi-FI" sz="1400" dirty="0"/>
              <a:t>Vastausten sisällöissä ei eroja ryhmien välillä</a:t>
            </a:r>
          </a:p>
          <a:p>
            <a:pPr marL="285750" indent="-285750">
              <a:buFontTx/>
              <a:buChar char="-"/>
            </a:pPr>
            <a:r>
              <a:rPr lang="fi-FI" sz="1400" dirty="0"/>
              <a:t>Seitsemän vastanneista kommentoi otsikon kysymystä, ettei osaa sanoa tai ei mitenkään</a:t>
            </a:r>
          </a:p>
          <a:p>
            <a:pPr marL="285750" indent="-285750">
              <a:buFontTx/>
              <a:buChar char="-"/>
            </a:pPr>
            <a:r>
              <a:rPr lang="fi-FI" sz="1400" dirty="0"/>
              <a:t>Palveluiden säilyminen/lisääminen useimmin mainittu. Kaikkiaan 23 vastaajaa nosti erilaiset palvelut esille. Terveyspalveluista kannettiin huolta selkeästi useimmin mutta myös kauppa ja pankkipalvelut saivat useita mainintoja.</a:t>
            </a:r>
          </a:p>
          <a:p>
            <a:pPr marL="285750" indent="-285750">
              <a:buFontTx/>
              <a:buChar char="-"/>
            </a:pPr>
            <a:r>
              <a:rPr lang="fi-FI" sz="1400" dirty="0"/>
              <a:t>Kahvila/kirpputori tyyppiset tilat, joissa muodostuisi sosiaalisia kontakteja, saivat kuusi vastausta. Nämä kommentit kytkettiin </a:t>
            </a:r>
            <a:r>
              <a:rPr lang="fi-FI" sz="1400" dirty="0" err="1"/>
              <a:t>kontatien</a:t>
            </a:r>
            <a:r>
              <a:rPr lang="fi-FI" sz="1400" dirty="0"/>
              <a:t> lisäksi myös ympäristöön keskustan tyhjien tilojen hyötykäyttöön saamisella. Keskustan ilmeen siistimistä kaivattiin muutenkin: ”</a:t>
            </a:r>
            <a:r>
              <a:rPr lang="en-US" sz="1400" i="1" dirty="0" err="1">
                <a:solidFill>
                  <a:srgbClr val="333333"/>
                </a:solidFill>
                <a:latin typeface="Arial" panose="020B0604020202020204" pitchFamily="34" charset="0"/>
                <a:ea typeface="Arial" panose="020B0604020202020204" pitchFamily="34" charset="0"/>
              </a:rPr>
              <a:t>Kannonkoskelle</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pääkadun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varren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yleisilmeen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kohentaminen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Jotain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katseen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kiinnittäviä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yksityiskohtia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Entisen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kaupparakennuksen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purkaminen</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paikalle</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rakennettu</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puisto</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oli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hyvä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kohennus</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Tyhjien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liiketilojen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käyttöönotto</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esim</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kirpputoriksi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kokoontumispaikaksi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nettikahvilaksi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biljardihuoneeksi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jne</a:t>
            </a:r>
            <a:r>
              <a:rPr lang="en-US" sz="1400" i="1" dirty="0">
                <a:solidFill>
                  <a:srgbClr val="333333"/>
                </a:solidFill>
                <a:latin typeface="Arial" panose="020B0604020202020204" pitchFamily="34" charset="0"/>
                <a:ea typeface="Arial" panose="020B0604020202020204" pitchFamily="34" charset="0"/>
              </a:rPr>
              <a:t>.</a:t>
            </a:r>
            <a:endParaRPr lang="fi-FI" sz="1400" i="1" dirty="0"/>
          </a:p>
          <a:p>
            <a:pPr marL="285750" indent="-285750">
              <a:buFontTx/>
              <a:buChar char="-"/>
            </a:pPr>
            <a:r>
              <a:rPr lang="fi-FI" sz="1400" dirty="0"/>
              <a:t>Kannonkosken oma haaste keskustassa liikennekäyttäytyminen. Kumin polttajien kuriin saamisen mainitsi erikseen viisi vastaajaa: ”</a:t>
            </a:r>
            <a:r>
              <a:rPr lang="en-US" sz="1400" i="1" dirty="0" err="1">
                <a:solidFill>
                  <a:srgbClr val="333333"/>
                </a:solidFill>
                <a:latin typeface="Arial" panose="020B0604020202020204" pitchFamily="34" charset="0"/>
                <a:ea typeface="Arial" panose="020B0604020202020204" pitchFamily="34" charset="0"/>
              </a:rPr>
              <a:t>Tällä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hetkellä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ketään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ei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kiinnosta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asua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aivan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ydinkeskustassa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koska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nuoriso</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rällää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autojen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kanssa</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ulvottavat</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renkaita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pitkin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yötä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Siinä</a:t>
            </a:r>
            <a:r>
              <a:rPr lang="en-US" sz="1400" i="1" dirty="0">
                <a:solidFill>
                  <a:srgbClr val="333333"/>
                </a:solidFill>
                <a:latin typeface="Arial" panose="020B0604020202020204" pitchFamily="34" charset="0"/>
                <a:ea typeface="Arial" panose="020B0604020202020204" pitchFamily="34" charset="0"/>
              </a:rPr>
              <a:t> on </a:t>
            </a:r>
            <a:r>
              <a:rPr lang="en-US" sz="1400" i="1" dirty="0" err="1">
                <a:solidFill>
                  <a:srgbClr val="333333"/>
                </a:solidFill>
                <a:latin typeface="Arial" panose="020B0604020202020204" pitchFamily="34" charset="0"/>
                <a:ea typeface="Arial" panose="020B0604020202020204" pitchFamily="34" charset="0"/>
              </a:rPr>
              <a:t>parannettavaa</a:t>
            </a:r>
            <a:r>
              <a:rPr lang="en-US" sz="1400" dirty="0">
                <a:solidFill>
                  <a:srgbClr val="333333"/>
                </a:solidFill>
                <a:latin typeface="Arial" panose="020B0604020202020204" pitchFamily="34" charset="0"/>
                <a:ea typeface="Arial" panose="020B0604020202020204" pitchFamily="34" charset="0"/>
              </a:rPr>
              <a:t>”</a:t>
            </a:r>
            <a:endParaRPr lang="fi-FI" sz="1400" dirty="0"/>
          </a:p>
          <a:p>
            <a:pPr marL="285750" indent="-285750">
              <a:buFontTx/>
              <a:buChar char="-"/>
            </a:pPr>
            <a:r>
              <a:rPr lang="fi-FI" sz="1400" dirty="0"/>
              <a:t>Asumisen kehittämistä keskustassa toivoi seitsemän vastaajaa joko vuokra-asuntojen tai seniorityyppisen asumisen lisäämisellä</a:t>
            </a:r>
          </a:p>
          <a:p>
            <a:pPr marL="285750" indent="-285750">
              <a:buFontTx/>
              <a:buChar char="-"/>
            </a:pPr>
            <a:r>
              <a:rPr lang="fi-FI" sz="1400" dirty="0"/>
              <a:t>Keskusta-alue sai nykymuodossaan myös muutaman kehun: ”</a:t>
            </a:r>
            <a:r>
              <a:rPr lang="en-US" sz="1400" i="1" dirty="0">
                <a:solidFill>
                  <a:srgbClr val="333333"/>
                </a:solidFill>
                <a:latin typeface="Arial" panose="020B0604020202020204" pitchFamily="34" charset="0"/>
                <a:ea typeface="Arial" panose="020B0604020202020204" pitchFamily="34" charset="0"/>
              </a:rPr>
              <a:t>Oman </a:t>
            </a:r>
            <a:r>
              <a:rPr lang="en-US" sz="1400" i="1" dirty="0" err="1">
                <a:solidFill>
                  <a:srgbClr val="333333"/>
                </a:solidFill>
                <a:latin typeface="Arial" panose="020B0604020202020204" pitchFamily="34" charset="0"/>
                <a:ea typeface="Arial" panose="020B0604020202020204" pitchFamily="34" charset="0"/>
              </a:rPr>
              <a:t>kuntani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keskusta</a:t>
            </a:r>
            <a:r>
              <a:rPr lang="en-US" sz="1400" i="1" dirty="0">
                <a:solidFill>
                  <a:srgbClr val="333333"/>
                </a:solidFill>
                <a:latin typeface="Arial" panose="020B0604020202020204" pitchFamily="34" charset="0"/>
                <a:ea typeface="Arial" panose="020B0604020202020204" pitchFamily="34" charset="0"/>
              </a:rPr>
              <a:t> on </a:t>
            </a:r>
            <a:r>
              <a:rPr lang="en-US" sz="1400" i="1" dirty="0" err="1">
                <a:solidFill>
                  <a:srgbClr val="333333"/>
                </a:solidFill>
                <a:latin typeface="Arial" panose="020B0604020202020204" pitchFamily="34" charset="0"/>
                <a:ea typeface="Arial" panose="020B0604020202020204" pitchFamily="34" charset="0"/>
              </a:rPr>
              <a:t>hyvä</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kaunis</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Ei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liian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kaupunkimainen</a:t>
            </a:r>
            <a:r>
              <a:rPr lang="en-US" sz="1400" i="1" dirty="0">
                <a:solidFill>
                  <a:srgbClr val="333333"/>
                </a:solidFill>
                <a:latin typeface="Arial" panose="020B0604020202020204" pitchFamily="34" charset="0"/>
                <a:ea typeface="Arial" panose="020B0604020202020204" pitchFamily="34" charset="0"/>
              </a:rPr>
              <a:t>!</a:t>
            </a:r>
            <a:r>
              <a:rPr lang="en-US" sz="1400" dirty="0">
                <a:solidFill>
                  <a:srgbClr val="333333"/>
                </a:solidFill>
                <a:latin typeface="Arial" panose="020B0604020202020204" pitchFamily="34" charset="0"/>
                <a:ea typeface="Arial" panose="020B0604020202020204" pitchFamily="34" charset="0"/>
              </a:rPr>
              <a:t>”</a:t>
            </a:r>
            <a:endParaRPr lang="fi-FI" sz="1400" dirty="0"/>
          </a:p>
          <a:p>
            <a:pPr marL="285750" indent="-285750">
              <a:buFontTx/>
              <a:buChar char="-"/>
            </a:pPr>
            <a:endParaRPr lang="fi-FI" sz="1400" dirty="0"/>
          </a:p>
          <a:p>
            <a:pPr marL="285750" indent="-285750">
              <a:buFontTx/>
              <a:buChar char="-"/>
            </a:pPr>
            <a:endParaRPr lang="fi-FI" sz="1400" dirty="0"/>
          </a:p>
        </p:txBody>
      </p:sp>
    </p:spTree>
    <p:extLst>
      <p:ext uri="{BB962C8B-B14F-4D97-AF65-F5344CB8AC3E}">
        <p14:creationId xmlns:p14="http://schemas.microsoft.com/office/powerpoint/2010/main" val="258619810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7" name="Tekstiruutu 6">
            <a:extLst>
              <a:ext uri="{FF2B5EF4-FFF2-40B4-BE49-F238E27FC236}">
                <a16:creationId xmlns:a16="http://schemas.microsoft.com/office/drawing/2014/main" id="{7745E9AE-9DE6-43A7-88BA-559808130183}"/>
              </a:ext>
            </a:extLst>
          </p:cNvPr>
          <p:cNvSpPr txBox="1"/>
          <p:nvPr/>
        </p:nvSpPr>
        <p:spPr>
          <a:xfrm>
            <a:off x="683568" y="648577"/>
            <a:ext cx="7776864" cy="738664"/>
          </a:xfrm>
          <a:prstGeom prst="rect">
            <a:avLst/>
          </a:prstGeom>
          <a:noFill/>
        </p:spPr>
        <p:txBody>
          <a:bodyPr wrap="square" rtlCol="0">
            <a:spAutoFit/>
          </a:bodyPr>
          <a:lstStyle/>
          <a:p>
            <a:r>
              <a:rPr lang="fi-FI" sz="1400" dirty="0"/>
              <a:t>1-3 ASIAA, JOIDEN ARVELEE OLEVAN 10 VUODEN TÄHTÄIMELLÄ TÄRKEITÄ ASUMISESSA TAI ASUINYMPÄRISTÖSSÄ (Avoin kysymys. Paljon tai melko paljon asumistaan miettineet n= 29(40), vähän tai ei ollenkaan asumistaan miettineet n= 38(60)</a:t>
            </a:r>
          </a:p>
        </p:txBody>
      </p:sp>
      <p:sp>
        <p:nvSpPr>
          <p:cNvPr id="9" name="Tekstiruutu 8">
            <a:extLst>
              <a:ext uri="{FF2B5EF4-FFF2-40B4-BE49-F238E27FC236}">
                <a16:creationId xmlns:a16="http://schemas.microsoft.com/office/drawing/2014/main" id="{CDADFCCE-A06C-432C-8A1C-3A7635CCC4B3}"/>
              </a:ext>
            </a:extLst>
          </p:cNvPr>
          <p:cNvSpPr txBox="1"/>
          <p:nvPr/>
        </p:nvSpPr>
        <p:spPr>
          <a:xfrm>
            <a:off x="395536" y="1484784"/>
            <a:ext cx="8352928" cy="4616648"/>
          </a:xfrm>
          <a:prstGeom prst="rect">
            <a:avLst/>
          </a:prstGeom>
          <a:noFill/>
        </p:spPr>
        <p:txBody>
          <a:bodyPr wrap="square" rtlCol="0">
            <a:spAutoFit/>
          </a:bodyPr>
          <a:lstStyle/>
          <a:p>
            <a:r>
              <a:rPr lang="fi-FI" sz="1400" dirty="0"/>
              <a:t>Vastausaktiivisuus asumistaan paljon tai melko paljon miettineillä korkeampi </a:t>
            </a:r>
          </a:p>
          <a:p>
            <a:r>
              <a:rPr lang="fi-FI" sz="1400" dirty="0"/>
              <a:t>Paljon tai melko paljon asumistaan miettineet:</a:t>
            </a:r>
          </a:p>
          <a:p>
            <a:pPr marL="285750" indent="-285750">
              <a:buFontTx/>
              <a:buChar char="-"/>
            </a:pPr>
            <a:r>
              <a:rPr lang="fi-FI" sz="1400" dirty="0"/>
              <a:t>Erityisesti se nousi esille asumistaan paljon tai melko paljon miettineillä, joista 20 mainitsi päivittäiseen elämiseen liittyvät (kauppa jne.) ja/tai terveyspalvelut. Tässä ryhmässä korostui selkeästi myös toive palveluiden läheisyydestä. Samassa useampi toi esille toivomuksen asumisen helppoudesta: </a:t>
            </a:r>
          </a:p>
          <a:p>
            <a:pPr marL="742950" lvl="1" indent="-285750">
              <a:buFontTx/>
              <a:buChar char="-"/>
            </a:pPr>
            <a:r>
              <a:rPr lang="fi-FI" sz="1400" dirty="0"/>
              <a:t>”</a:t>
            </a:r>
            <a:r>
              <a:rPr lang="en-US" sz="1400" i="1" dirty="0" err="1">
                <a:solidFill>
                  <a:srgbClr val="333333"/>
                </a:solidFill>
                <a:latin typeface="Arial" panose="020B0604020202020204" pitchFamily="34" charset="0"/>
                <a:ea typeface="Arial" panose="020B0604020202020204" pitchFamily="34" charset="0"/>
              </a:rPr>
              <a:t>Viihtyisä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helppohoitoinen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asunto</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terveydenhoitopalveluiden</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kaupan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lähellä</a:t>
            </a:r>
            <a:r>
              <a:rPr lang="en-US" sz="1400" dirty="0">
                <a:solidFill>
                  <a:srgbClr val="333333"/>
                </a:solidFill>
                <a:latin typeface="Arial" panose="020B0604020202020204" pitchFamily="34" charset="0"/>
                <a:ea typeface="Arial" panose="020B0604020202020204" pitchFamily="34" charset="0"/>
              </a:rPr>
              <a:t>”,</a:t>
            </a:r>
          </a:p>
          <a:p>
            <a:pPr marL="742950" lvl="1" indent="-285750">
              <a:buFontTx/>
              <a:buChar char="-"/>
            </a:pPr>
            <a:r>
              <a:rPr lang="en-US" sz="1400" dirty="0">
                <a:solidFill>
                  <a:srgbClr val="333333"/>
                </a:solidFill>
                <a:latin typeface="Arial" panose="020B0604020202020204" pitchFamily="34" charset="0"/>
                <a:ea typeface="Arial" panose="020B0604020202020204" pitchFamily="34" charset="0"/>
              </a:rPr>
              <a:t>“</a:t>
            </a:r>
            <a:r>
              <a:rPr lang="fi-FI" sz="1400" i="1" dirty="0">
                <a:solidFill>
                  <a:srgbClr val="333333"/>
                </a:solidFill>
                <a:latin typeface="Arial" panose="020B0604020202020204" pitchFamily="34" charset="0"/>
                <a:ea typeface="Arial" panose="020B0604020202020204" pitchFamily="34" charset="0"/>
              </a:rPr>
              <a:t>Terveyspalvelut lähellä -Jos asunto olisi kerrostalossa - hissi, jos rivitalossa - ensimmäinen kerros, päätyhuoneisto</a:t>
            </a:r>
            <a:r>
              <a:rPr lang="fi-FI" sz="1400" dirty="0">
                <a:solidFill>
                  <a:srgbClr val="333333"/>
                </a:solidFill>
                <a:latin typeface="Arial" panose="020B0604020202020204" pitchFamily="34" charset="0"/>
                <a:ea typeface="Arial" panose="020B0604020202020204" pitchFamily="34" charset="0"/>
              </a:rPr>
              <a:t>”, </a:t>
            </a:r>
          </a:p>
          <a:p>
            <a:pPr marL="742950" lvl="1" indent="-285750">
              <a:buFontTx/>
              <a:buChar char="-"/>
            </a:pPr>
            <a:r>
              <a:rPr lang="fi-FI" sz="1400" dirty="0">
                <a:solidFill>
                  <a:srgbClr val="333333"/>
                </a:solidFill>
                <a:latin typeface="Arial" panose="020B0604020202020204" pitchFamily="34" charset="0"/>
                <a:ea typeface="Arial" panose="020B0604020202020204" pitchFamily="34" charset="0"/>
              </a:rPr>
              <a:t>”P</a:t>
            </a:r>
            <a:r>
              <a:rPr lang="fi-FI" sz="1400" i="1" dirty="0">
                <a:solidFill>
                  <a:srgbClr val="333333"/>
                </a:solidFill>
                <a:latin typeface="Arial" panose="020B0604020202020204" pitchFamily="34" charset="0"/>
                <a:ea typeface="Arial" panose="020B0604020202020204" pitchFamily="34" charset="0"/>
              </a:rPr>
              <a:t>alvelut lähellä, kodissa helppo liikkua, kivat naapurit, ei-</a:t>
            </a:r>
            <a:r>
              <a:rPr lang="fi-FI" sz="1400" i="1" dirty="0" err="1">
                <a:solidFill>
                  <a:srgbClr val="333333"/>
                </a:solidFill>
                <a:latin typeface="Arial" panose="020B0604020202020204" pitchFamily="34" charset="0"/>
                <a:ea typeface="Arial" panose="020B0604020202020204" pitchFamily="34" charset="0"/>
              </a:rPr>
              <a:t>uskonnolista</a:t>
            </a:r>
            <a:r>
              <a:rPr lang="fi-FI" sz="1400" i="1" dirty="0">
                <a:solidFill>
                  <a:srgbClr val="333333"/>
                </a:solidFill>
                <a:latin typeface="Arial" panose="020B0604020202020204" pitchFamily="34" charset="0"/>
                <a:ea typeface="Arial" panose="020B0604020202020204" pitchFamily="34" charset="0"/>
              </a:rPr>
              <a:t> virkistystoimintaa</a:t>
            </a:r>
            <a:r>
              <a:rPr lang="fi-FI" sz="1400" dirty="0">
                <a:solidFill>
                  <a:srgbClr val="333333"/>
                </a:solidFill>
                <a:latin typeface="Arial" panose="020B0604020202020204" pitchFamily="34" charset="0"/>
                <a:ea typeface="Arial" panose="020B0604020202020204" pitchFamily="34" charset="0"/>
              </a:rPr>
              <a:t>”</a:t>
            </a:r>
          </a:p>
          <a:p>
            <a:pPr marL="285750" indent="-285750">
              <a:buFontTx/>
              <a:buChar char="-"/>
            </a:pPr>
            <a:r>
              <a:rPr lang="fi-FI" sz="1400" dirty="0">
                <a:solidFill>
                  <a:srgbClr val="333333"/>
                </a:solidFill>
                <a:latin typeface="Arial" panose="020B0604020202020204" pitchFamily="34" charset="0"/>
                <a:ea typeface="Arial" panose="020B0604020202020204" pitchFamily="34" charset="0"/>
              </a:rPr>
              <a:t>Myös liikenneyhteydet ja liikkuminen saivat useita mainintoja</a:t>
            </a:r>
          </a:p>
          <a:p>
            <a:pPr marL="285750" indent="-285750">
              <a:buFontTx/>
              <a:buChar char="-"/>
            </a:pPr>
            <a:r>
              <a:rPr lang="fi-FI" sz="1400" dirty="0">
                <a:solidFill>
                  <a:srgbClr val="333333"/>
                </a:solidFill>
                <a:latin typeface="Arial" panose="020B0604020202020204" pitchFamily="34" charset="0"/>
                <a:ea typeface="Arial" panose="020B0604020202020204" pitchFamily="34" charset="0"/>
              </a:rPr>
              <a:t>Luonto ja ympäristön rauhallisuus mainittiin neljä kertaa</a:t>
            </a:r>
          </a:p>
          <a:p>
            <a:r>
              <a:rPr lang="fi-FI" sz="1400" dirty="0">
                <a:solidFill>
                  <a:srgbClr val="333333"/>
                </a:solidFill>
                <a:latin typeface="Arial" panose="020B0604020202020204" pitchFamily="34" charset="0"/>
                <a:ea typeface="Arial" panose="020B0604020202020204" pitchFamily="34" charset="0"/>
              </a:rPr>
              <a:t>Vähän tai ei ollenkaan asumistaan miettineet:</a:t>
            </a:r>
          </a:p>
          <a:p>
            <a:pPr marL="285750" indent="-285750">
              <a:buFontTx/>
              <a:buChar char="-"/>
            </a:pPr>
            <a:r>
              <a:rPr lang="fi-FI" sz="1400" dirty="0">
                <a:solidFill>
                  <a:srgbClr val="333333"/>
                </a:solidFill>
                <a:latin typeface="Arial" panose="020B0604020202020204" pitchFamily="34" charset="0"/>
                <a:ea typeface="Arial" panose="020B0604020202020204" pitchFamily="34" charset="0"/>
              </a:rPr>
              <a:t>Puolet mainitsi palveluiden merkityksen. Niiden läheisyyttä ei usein mainittu erikseen vaan: ”</a:t>
            </a:r>
            <a:r>
              <a:rPr lang="en-US" sz="1400" i="1" dirty="0" err="1">
                <a:solidFill>
                  <a:srgbClr val="333333"/>
                </a:solidFill>
                <a:latin typeface="Arial" panose="020B0604020202020204" pitchFamily="34" charset="0"/>
                <a:ea typeface="Arial" panose="020B0604020202020204" pitchFamily="34" charset="0"/>
              </a:rPr>
              <a:t>Peruspalvelut</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omassa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kunnassa</a:t>
            </a:r>
            <a:r>
              <a:rPr lang="en-US" sz="1400"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Palvelujen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säilyminen</a:t>
            </a:r>
            <a:r>
              <a:rPr lang="en-US" sz="1400" dirty="0">
                <a:solidFill>
                  <a:srgbClr val="333333"/>
                </a:solidFill>
                <a:latin typeface="Arial" panose="020B0604020202020204" pitchFamily="34" charset="0"/>
                <a:ea typeface="Arial" panose="020B0604020202020204" pitchFamily="34" charset="0"/>
              </a:rPr>
              <a:t>”</a:t>
            </a:r>
          </a:p>
          <a:p>
            <a:pPr marL="285750" indent="-285750">
              <a:buFontTx/>
              <a:buChar char="-"/>
            </a:pPr>
            <a:r>
              <a:rPr lang="en-US" sz="1400" dirty="0" err="1">
                <a:solidFill>
                  <a:srgbClr val="333333"/>
                </a:solidFill>
                <a:latin typeface="Arial" panose="020B0604020202020204" pitchFamily="34" charset="0"/>
                <a:ea typeface="Arial" panose="020B0604020202020204" pitchFamily="34" charset="0"/>
              </a:rPr>
              <a:t>Luonnon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läheisyyden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merkitys</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nousi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tässä</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ryhmässä</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selkeämmin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esille</a:t>
            </a:r>
            <a:r>
              <a:rPr lang="en-US" sz="1400"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Voi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puuhastella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kaikenlaista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voi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ulkoilla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pääsee</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metsään</a:t>
            </a:r>
            <a:r>
              <a:rPr lang="en-US" sz="1400" i="1" dirty="0">
                <a:solidFill>
                  <a:srgbClr val="333333"/>
                </a:solidFill>
                <a:latin typeface="Arial" panose="020B0604020202020204" pitchFamily="34" charset="0"/>
                <a:ea typeface="Arial" panose="020B0604020202020204" pitchFamily="34" charset="0"/>
              </a:rPr>
              <a:t> ja </a:t>
            </a:r>
            <a:r>
              <a:rPr lang="en-US" sz="1400" i="1" dirty="0" err="1">
                <a:solidFill>
                  <a:srgbClr val="333333"/>
                </a:solidFill>
                <a:latin typeface="Arial" panose="020B0604020202020204" pitchFamily="34" charset="0"/>
                <a:ea typeface="Arial" panose="020B0604020202020204" pitchFamily="34" charset="0"/>
              </a:rPr>
              <a:t>uimaan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Kalastus</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luonto</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tms</a:t>
            </a:r>
            <a:r>
              <a:rPr lang="en-US" sz="1400" dirty="0">
                <a:solidFill>
                  <a:srgbClr val="333333"/>
                </a:solidFill>
                <a:latin typeface="Arial" panose="020B0604020202020204" pitchFamily="34" charset="0"/>
                <a:ea typeface="Arial" panose="020B0604020202020204" pitchFamily="34" charset="0"/>
              </a:rPr>
              <a:t>.”</a:t>
            </a:r>
          </a:p>
          <a:p>
            <a:pPr marL="285750" indent="-285750">
              <a:buFontTx/>
              <a:buChar char="-"/>
            </a:pPr>
            <a:r>
              <a:rPr lang="en-US" sz="1400" dirty="0" err="1">
                <a:solidFill>
                  <a:srgbClr val="333333"/>
                </a:solidFill>
                <a:latin typeface="Arial" panose="020B0604020202020204" pitchFamily="34" charset="0"/>
                <a:ea typeface="Arial" panose="020B0604020202020204" pitchFamily="34" charset="0"/>
              </a:rPr>
              <a:t>Liikkumisen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merkityksen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nosti</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esille</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neljä</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vastaajaa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Teiden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kuntoa</a:t>
            </a:r>
            <a:r>
              <a:rPr lang="en-US" sz="1400" dirty="0">
                <a:solidFill>
                  <a:srgbClr val="333333"/>
                </a:solidFill>
                <a:latin typeface="Arial" panose="020B0604020202020204" pitchFamily="34" charset="0"/>
                <a:ea typeface="Arial" panose="020B0604020202020204" pitchFamily="34" charset="0"/>
              </a:rPr>
              <a:t> ja </a:t>
            </a:r>
            <a:r>
              <a:rPr lang="en-US" sz="1400" dirty="0" err="1">
                <a:solidFill>
                  <a:srgbClr val="333333"/>
                </a:solidFill>
                <a:latin typeface="Arial" panose="020B0604020202020204" pitchFamily="34" charset="0"/>
                <a:ea typeface="Arial" panose="020B0604020202020204" pitchFamily="34" charset="0"/>
              </a:rPr>
              <a:t>autolla</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liikkumaan</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pääsy</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olivat</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tärkeitä</a:t>
            </a:r>
            <a:r>
              <a:rPr lang="en-US" sz="1400" dirty="0">
                <a:solidFill>
                  <a:srgbClr val="333333"/>
                </a:solidFill>
                <a:latin typeface="Arial" panose="020B0604020202020204" pitchFamily="34" charset="0"/>
                <a:ea typeface="Arial" panose="020B0604020202020204" pitchFamily="34" charset="0"/>
              </a:rPr>
              <a:t> </a:t>
            </a:r>
            <a:r>
              <a:rPr lang="en-US" sz="1400" dirty="0" err="1">
                <a:solidFill>
                  <a:srgbClr val="333333"/>
                </a:solidFill>
                <a:latin typeface="Arial" panose="020B0604020202020204" pitchFamily="34" charset="0"/>
                <a:ea typeface="Arial" panose="020B0604020202020204" pitchFamily="34" charset="0"/>
              </a:rPr>
              <a:t>asioita</a:t>
            </a:r>
            <a:r>
              <a:rPr lang="en-US" sz="1400" dirty="0">
                <a:solidFill>
                  <a:srgbClr val="333333"/>
                </a:solidFill>
                <a:latin typeface="Arial" panose="020B0604020202020204" pitchFamily="34" charset="0"/>
                <a:ea typeface="Arial" panose="020B0604020202020204" pitchFamily="34" charset="0"/>
              </a:rPr>
              <a:t> </a:t>
            </a:r>
            <a:endParaRPr lang="fi-FI" sz="1400" dirty="0">
              <a:solidFill>
                <a:srgbClr val="333333"/>
              </a:solidFill>
              <a:latin typeface="Arial" panose="020B0604020202020204" pitchFamily="34" charset="0"/>
              <a:ea typeface="Arial" panose="020B0604020202020204" pitchFamily="34" charset="0"/>
            </a:endParaRPr>
          </a:p>
          <a:p>
            <a:pPr marL="285750" indent="-285750">
              <a:buFontTx/>
              <a:buChar char="-"/>
            </a:pPr>
            <a:endParaRPr lang="fi-FI" sz="1400" dirty="0">
              <a:solidFill>
                <a:srgbClr val="333333"/>
              </a:solidFill>
              <a:latin typeface="Arial" panose="020B0604020202020204" pitchFamily="34" charset="0"/>
              <a:ea typeface="Arial" panose="020B0604020202020204" pitchFamily="34" charset="0"/>
            </a:endParaRPr>
          </a:p>
          <a:p>
            <a:pPr marL="285750" indent="-285750">
              <a:buFontTx/>
              <a:buChar char="-"/>
            </a:pPr>
            <a:endParaRPr lang="fi-FI" sz="1400" dirty="0"/>
          </a:p>
        </p:txBody>
      </p:sp>
    </p:spTree>
    <p:extLst>
      <p:ext uri="{BB962C8B-B14F-4D97-AF65-F5344CB8AC3E}">
        <p14:creationId xmlns:p14="http://schemas.microsoft.com/office/powerpoint/2010/main" val="151722590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7544" y="1484784"/>
            <a:ext cx="8229600" cy="3600399"/>
          </a:xfrm>
        </p:spPr>
        <p:txBody>
          <a:bodyPr/>
          <a:lstStyle/>
          <a:p>
            <a:pPr algn="l" eaLnBrk="1" hangingPunct="1"/>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b="1" dirty="0">
                <a:solidFill>
                  <a:schemeClr val="tx1"/>
                </a:solidFill>
              </a:rPr>
            </a:br>
            <a:br>
              <a:rPr lang="fi-FI" altLang="fi-FI" sz="2400" dirty="0">
                <a:solidFill>
                  <a:schemeClr val="tx1"/>
                </a:solidFill>
              </a:rPr>
            </a:br>
            <a:br>
              <a:rPr lang="fi-FI" altLang="fi-FI" sz="2400"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br>
              <a:rPr lang="fi-FI" altLang="fi-FI" sz="2000" b="1" dirty="0">
                <a:solidFill>
                  <a:schemeClr val="tx1"/>
                </a:solidFill>
              </a:rPr>
            </a:br>
            <a:endParaRPr lang="fi-FI" altLang="fi-FI" sz="2000" b="1" dirty="0">
              <a:solidFill>
                <a:schemeClr val="tx1"/>
              </a:solidFill>
            </a:endParaRPr>
          </a:p>
        </p:txBody>
      </p:sp>
      <p:pic>
        <p:nvPicPr>
          <p:cNvPr id="6" name="Kuva 5">
            <a:extLst>
              <a:ext uri="{FF2B5EF4-FFF2-40B4-BE49-F238E27FC236}">
                <a16:creationId xmlns:a16="http://schemas.microsoft.com/office/drawing/2014/main" id="{0CC2C8BF-284A-4772-81B9-8ACCFEB0B329}"/>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7" name="Kuva 6" descr="I:\Ytyä-hanke\Tiedotus\YM_logo_official_fi_sv_RGB_2colour_L.jpg">
            <a:extLst>
              <a:ext uri="{FF2B5EF4-FFF2-40B4-BE49-F238E27FC236}">
                <a16:creationId xmlns:a16="http://schemas.microsoft.com/office/drawing/2014/main" id="{BCE30A91-4F74-46AB-9548-38BCF6F7845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9" name="Tekstiruutu 8">
            <a:extLst>
              <a:ext uri="{FF2B5EF4-FFF2-40B4-BE49-F238E27FC236}">
                <a16:creationId xmlns:a16="http://schemas.microsoft.com/office/drawing/2014/main" id="{3A1F923E-8426-45F8-ADA7-539795F92927}"/>
              </a:ext>
            </a:extLst>
          </p:cNvPr>
          <p:cNvSpPr txBox="1"/>
          <p:nvPr/>
        </p:nvSpPr>
        <p:spPr>
          <a:xfrm>
            <a:off x="425446" y="798959"/>
            <a:ext cx="7920880" cy="5416868"/>
          </a:xfrm>
          <a:prstGeom prst="rect">
            <a:avLst/>
          </a:prstGeom>
          <a:noFill/>
        </p:spPr>
        <p:txBody>
          <a:bodyPr wrap="square" rtlCol="0">
            <a:spAutoFit/>
          </a:bodyPr>
          <a:lstStyle/>
          <a:p>
            <a:r>
              <a:rPr lang="fi-FI" sz="2400" b="1" dirty="0">
                <a:latin typeface="+mn-lt"/>
                <a:sym typeface="Wingdings" panose="05000000000000000000" pitchFamily="2" charset="2"/>
              </a:rPr>
              <a:t>Kysely asumisesta </a:t>
            </a:r>
            <a:r>
              <a:rPr lang="fi-FI" sz="2400" b="1" dirty="0" err="1">
                <a:latin typeface="+mn-lt"/>
                <a:sym typeface="Wingdings" panose="05000000000000000000" pitchFamily="2" charset="2"/>
              </a:rPr>
              <a:t>Saarikan</a:t>
            </a:r>
            <a:r>
              <a:rPr lang="fi-FI" sz="2400" b="1" dirty="0">
                <a:latin typeface="+mn-lt"/>
                <a:sym typeface="Wingdings" panose="05000000000000000000" pitchFamily="2" charset="2"/>
              </a:rPr>
              <a:t> alueen 63-68 -vuotiaille:</a:t>
            </a:r>
          </a:p>
          <a:p>
            <a:pPr marL="285750" indent="-285750">
              <a:buFontTx/>
              <a:buChar char="-"/>
            </a:pPr>
            <a:r>
              <a:rPr lang="fi-FI" sz="1600" dirty="0">
                <a:latin typeface="+mn-lt"/>
                <a:sym typeface="Wingdings" panose="05000000000000000000" pitchFamily="2" charset="2"/>
              </a:rPr>
              <a:t>Kyselyn otoskoko 2014 asukasta</a:t>
            </a:r>
          </a:p>
          <a:p>
            <a:pPr marL="285750" indent="-285750">
              <a:buFontTx/>
              <a:buChar char="-"/>
            </a:pPr>
            <a:r>
              <a:rPr lang="fi-FI" sz="1600" dirty="0">
                <a:latin typeface="+mn-lt"/>
              </a:rPr>
              <a:t>Ikäluokan 63-68 v. valintaperusteet: </a:t>
            </a:r>
          </a:p>
          <a:p>
            <a:pPr marL="742950" lvl="1" indent="-285750">
              <a:buFontTx/>
              <a:buChar char="-"/>
            </a:pPr>
            <a:r>
              <a:rPr lang="fi-FI" sz="1600" dirty="0">
                <a:latin typeface="+mn-lt"/>
              </a:rPr>
              <a:t>Kohderyhmäksi haluttiin nimenomaan ei </a:t>
            </a:r>
            <a:r>
              <a:rPr lang="fi-FI" sz="1600" dirty="0" err="1">
                <a:latin typeface="+mn-lt"/>
              </a:rPr>
              <a:t>Saarikan</a:t>
            </a:r>
            <a:r>
              <a:rPr lang="fi-FI" sz="1600" dirty="0">
                <a:latin typeface="+mn-lt"/>
              </a:rPr>
              <a:t> palveluita käyttävät, ns. senioriasumisen asukkaat</a:t>
            </a:r>
          </a:p>
          <a:p>
            <a:pPr marL="742950" lvl="1" indent="-285750">
              <a:buFontTx/>
              <a:buChar char="-"/>
            </a:pPr>
            <a:r>
              <a:rPr lang="fi-FI" sz="1600" dirty="0">
                <a:latin typeface="+mn-lt"/>
              </a:rPr>
              <a:t>Eläkkeelle jäädessä muuttaminen mahdollisuus. Toimintakyvyn heiketessä usein pakko</a:t>
            </a:r>
          </a:p>
          <a:p>
            <a:pPr marL="742950" lvl="1" indent="-285750">
              <a:buFontTx/>
              <a:buChar char="-"/>
            </a:pPr>
            <a:r>
              <a:rPr lang="fi-FI" sz="1600" dirty="0">
                <a:latin typeface="+mn-lt"/>
              </a:rPr>
              <a:t>Oman asumisen miettimiseen herättely</a:t>
            </a:r>
            <a:endParaRPr lang="fi-FI" sz="1600" dirty="0">
              <a:latin typeface="+mn-lt"/>
              <a:sym typeface="Wingdings" panose="05000000000000000000" pitchFamily="2" charset="2"/>
            </a:endParaRPr>
          </a:p>
          <a:p>
            <a:pPr marL="285750" indent="-285750">
              <a:buFontTx/>
              <a:buChar char="-"/>
            </a:pPr>
            <a:r>
              <a:rPr lang="fi-FI" sz="1600" dirty="0">
                <a:latin typeface="+mn-lt"/>
                <a:sym typeface="Wingdings" panose="05000000000000000000" pitchFamily="2" charset="2"/>
              </a:rPr>
              <a:t>I kierros tekstiviestillä kaikille ikäryhmään kuuluville, joille löytyi puhelinnumero</a:t>
            </a:r>
          </a:p>
          <a:p>
            <a:pPr marL="742950" lvl="1" indent="-285750">
              <a:buFontTx/>
              <a:buChar char="-"/>
            </a:pPr>
            <a:r>
              <a:rPr lang="fi-FI" sz="1600" dirty="0">
                <a:latin typeface="+mn-lt"/>
                <a:sym typeface="Wingdings" panose="05000000000000000000" pitchFamily="2" charset="2"/>
              </a:rPr>
              <a:t>14.10 ensimmäinen viesti</a:t>
            </a:r>
          </a:p>
          <a:p>
            <a:pPr marL="742950" lvl="1" indent="-285750">
              <a:buFontTx/>
              <a:buChar char="-"/>
            </a:pPr>
            <a:r>
              <a:rPr lang="fi-FI" sz="1600" dirty="0">
                <a:latin typeface="+mn-lt"/>
                <a:sym typeface="Wingdings" panose="05000000000000000000" pitchFamily="2" charset="2"/>
              </a:rPr>
              <a:t>22.10 muistutusviesti</a:t>
            </a:r>
          </a:p>
          <a:p>
            <a:pPr marL="742950" lvl="1" indent="-285750">
              <a:buFont typeface="Wingdings" panose="05000000000000000000" pitchFamily="2" charset="2"/>
              <a:buChar char="à"/>
            </a:pPr>
            <a:r>
              <a:rPr lang="fi-FI" sz="1600" dirty="0">
                <a:latin typeface="+mn-lt"/>
                <a:sym typeface="Wingdings" panose="05000000000000000000" pitchFamily="2" charset="2"/>
              </a:rPr>
              <a:t>720 vastausta tekstiviestien kautta</a:t>
            </a:r>
          </a:p>
          <a:p>
            <a:pPr lvl="1"/>
            <a:r>
              <a:rPr lang="fi-FI" sz="1600" dirty="0">
                <a:latin typeface="+mn-lt"/>
                <a:sym typeface="Wingdings" panose="05000000000000000000" pitchFamily="2" charset="2"/>
              </a:rPr>
              <a:t>-    19.10 maapostissa vastauslomake niille, joiden puhelinnumeroa ei 	löytynyt. Palautuskuori toivottiin postitettavan viimeistään 2.11</a:t>
            </a:r>
          </a:p>
          <a:p>
            <a:pPr marL="285750" indent="-285750">
              <a:buFontTx/>
              <a:buChar char="-"/>
            </a:pPr>
            <a:r>
              <a:rPr lang="fi-FI" sz="1600" dirty="0">
                <a:latin typeface="+mn-lt"/>
                <a:sym typeface="Wingdings" panose="05000000000000000000" pitchFamily="2" charset="2"/>
              </a:rPr>
              <a:t>II kierros kirjepostitus tekstiviestilinkin kautta vastaamatta jättäneille 28.10 - 4.11. Palautuskuori pyydettiin postitettavan viimeistään 14.11 </a:t>
            </a:r>
          </a:p>
          <a:p>
            <a:pPr marL="285750" indent="-285750">
              <a:buFontTx/>
              <a:buChar char="-"/>
            </a:pPr>
            <a:r>
              <a:rPr lang="fi-FI" sz="1600" dirty="0">
                <a:latin typeface="+mn-lt"/>
                <a:sym typeface="Wingdings" panose="05000000000000000000" pitchFamily="2" charset="2"/>
              </a:rPr>
              <a:t>Vastaukset saatiin syötettyä to 9.12. Vastaajia yhteensä 1197  vastausprosentti oli 59,3</a:t>
            </a:r>
          </a:p>
          <a:p>
            <a:pPr marL="285750" indent="-285750">
              <a:buFontTx/>
              <a:buChar char="-"/>
            </a:pPr>
            <a:r>
              <a:rPr lang="fi-FI" sz="1600" dirty="0">
                <a:latin typeface="+mn-lt"/>
                <a:sym typeface="Wingdings" panose="05000000000000000000" pitchFamily="2" charset="2"/>
              </a:rPr>
              <a:t>Kannonkoskelle kyselyitä lähti 172:lle asukkaalle, joista 101 vastasi  vastausprosentti 58,7</a:t>
            </a:r>
          </a:p>
          <a:p>
            <a:endParaRPr lang="fi-FI" dirty="0">
              <a:sym typeface="Wingdings" panose="05000000000000000000" pitchFamily="2" charset="2"/>
            </a:endParaRPr>
          </a:p>
        </p:txBody>
      </p:sp>
    </p:spTree>
    <p:extLst>
      <p:ext uri="{BB962C8B-B14F-4D97-AF65-F5344CB8AC3E}">
        <p14:creationId xmlns:p14="http://schemas.microsoft.com/office/powerpoint/2010/main" val="1548889715"/>
      </p:ext>
    </p:extLst>
  </p:cSld>
  <p:clrMapOvr>
    <a:masterClrMapping/>
  </p:clrMapOvr>
  <mc:AlternateContent xmlns:mc="http://schemas.openxmlformats.org/markup-compatibility/2006" xmlns:p14="http://schemas.microsoft.com/office/powerpoint/2010/main">
    <mc:Choice Requires="p14">
      <p:transition spd="slow" p14:dur="2000" advTm="10766"/>
    </mc:Choice>
    <mc:Fallback xmlns="">
      <p:transition spd="slow" advTm="10766"/>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D08713DF-B1A5-48FE-A803-7D6C6BF4B751}"/>
              </a:ext>
            </a:extLst>
          </p:cNvPr>
          <p:cNvPicPr/>
          <p:nvPr/>
        </p:nvPicPr>
        <p:blipFill>
          <a:blip r:embed="rId5"/>
          <a:stretch>
            <a:fillRect/>
          </a:stretch>
        </p:blipFill>
        <p:spPr>
          <a:xfrm>
            <a:off x="323528" y="1484784"/>
            <a:ext cx="6214070" cy="3113707"/>
          </a:xfrm>
          <a:prstGeom prst="rect">
            <a:avLst/>
          </a:prstGeom>
        </p:spPr>
      </p:pic>
      <p:sp>
        <p:nvSpPr>
          <p:cNvPr id="2" name="Tekstiruutu 1">
            <a:extLst>
              <a:ext uri="{FF2B5EF4-FFF2-40B4-BE49-F238E27FC236}">
                <a16:creationId xmlns:a16="http://schemas.microsoft.com/office/drawing/2014/main" id="{D464E856-84C7-467C-9A93-F27F7FE05290}"/>
              </a:ext>
            </a:extLst>
          </p:cNvPr>
          <p:cNvSpPr txBox="1"/>
          <p:nvPr/>
        </p:nvSpPr>
        <p:spPr>
          <a:xfrm>
            <a:off x="611560" y="764704"/>
            <a:ext cx="7416824" cy="523220"/>
          </a:xfrm>
          <a:prstGeom prst="rect">
            <a:avLst/>
          </a:prstGeom>
          <a:noFill/>
        </p:spPr>
        <p:txBody>
          <a:bodyPr wrap="square" rtlCol="0">
            <a:spAutoFit/>
          </a:bodyPr>
          <a:lstStyle/>
          <a:p>
            <a:r>
              <a:rPr lang="fi-FI" sz="1400" dirty="0"/>
              <a:t>ONKO KIINNOSTUNUT YHTEISÖASUMISESTA MAHDOLLISENA TULEVAISUUDEN ASUMISMUOTONA (n = 99)</a:t>
            </a:r>
          </a:p>
        </p:txBody>
      </p:sp>
      <p:sp>
        <p:nvSpPr>
          <p:cNvPr id="6" name="Tekstiruutu 5">
            <a:extLst>
              <a:ext uri="{FF2B5EF4-FFF2-40B4-BE49-F238E27FC236}">
                <a16:creationId xmlns:a16="http://schemas.microsoft.com/office/drawing/2014/main" id="{41C57ADE-249E-47CF-9E5A-45EF3B071FD4}"/>
              </a:ext>
            </a:extLst>
          </p:cNvPr>
          <p:cNvSpPr txBox="1"/>
          <p:nvPr/>
        </p:nvSpPr>
        <p:spPr>
          <a:xfrm>
            <a:off x="467544" y="4725144"/>
            <a:ext cx="7992888" cy="1384995"/>
          </a:xfrm>
          <a:prstGeom prst="rect">
            <a:avLst/>
          </a:prstGeom>
          <a:noFill/>
        </p:spPr>
        <p:txBody>
          <a:bodyPr wrap="square" rtlCol="0">
            <a:spAutoFit/>
          </a:bodyPr>
          <a:lstStyle/>
          <a:p>
            <a:r>
              <a:rPr lang="fi-FI" sz="1400" dirty="0">
                <a:solidFill>
                  <a:srgbClr val="FF0000"/>
                </a:solidFill>
              </a:rPr>
              <a:t>Yhteisöasuminen määriteltiin kysymyksessä asumiseksi, jossa on oman huoneiston lisäksi yhteisiä tiloja esim. yhteiskeittiö, yhteinen oleskelutila, tai muita tiloja, joissa voi tehdä asioita yhdessä muiden kanssa. </a:t>
            </a:r>
          </a:p>
          <a:p>
            <a:r>
              <a:rPr lang="fi-FI" sz="1400" dirty="0">
                <a:solidFill>
                  <a:srgbClr val="FF0000"/>
                </a:solidFill>
              </a:rPr>
              <a:t>Yli puolet oli sitä mieltä, ettei ko. asumismuoto ole kiinnostava ja merkittävä osa ei osannut asiaa arvioida. Paljon tai melko paljon asumistaan miettineistä kuitenkin ¼ (= 10 vastannutta) oli asiasta kiinnostunut</a:t>
            </a:r>
          </a:p>
        </p:txBody>
      </p:sp>
    </p:spTree>
    <p:extLst>
      <p:ext uri="{BB962C8B-B14F-4D97-AF65-F5344CB8AC3E}">
        <p14:creationId xmlns:p14="http://schemas.microsoft.com/office/powerpoint/2010/main" val="3665130401"/>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8186414B-A1AC-42FA-8ACA-8755DD1CD4CB}"/>
              </a:ext>
            </a:extLst>
          </p:cNvPr>
          <p:cNvSpPr txBox="1"/>
          <p:nvPr/>
        </p:nvSpPr>
        <p:spPr>
          <a:xfrm>
            <a:off x="1259632" y="1844824"/>
            <a:ext cx="6768752" cy="738664"/>
          </a:xfrm>
          <a:prstGeom prst="rect">
            <a:avLst/>
          </a:prstGeom>
          <a:noFill/>
        </p:spPr>
        <p:txBody>
          <a:bodyPr wrap="square" rtlCol="0">
            <a:spAutoFit/>
          </a:bodyPr>
          <a:lstStyle/>
          <a:p>
            <a:pPr algn="ctr"/>
            <a:r>
              <a:rPr lang="fi-FI" sz="1400" dirty="0"/>
              <a:t>PALVELUIDEN TÄRKEYS 10 VUODEN TÄHTÄIMELLÄ</a:t>
            </a:r>
          </a:p>
          <a:p>
            <a:pPr algn="ctr"/>
            <a:r>
              <a:rPr lang="fi-FI" sz="1400" dirty="0"/>
              <a:t>Molemmissa ryhmissä palveluiden merkitys koettiin tulevina vuosina tärkeiksi</a:t>
            </a:r>
          </a:p>
          <a:p>
            <a:pPr algn="ctr"/>
            <a:endParaRPr lang="fi-FI" sz="1400" dirty="0"/>
          </a:p>
        </p:txBody>
      </p:sp>
    </p:spTree>
    <p:extLst>
      <p:ext uri="{BB962C8B-B14F-4D97-AF65-F5344CB8AC3E}">
        <p14:creationId xmlns:p14="http://schemas.microsoft.com/office/powerpoint/2010/main" val="2028408378"/>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BCA91A58-8802-490F-B45A-0302C91A42E5}"/>
              </a:ext>
            </a:extLst>
          </p:cNvPr>
          <p:cNvPicPr/>
          <p:nvPr/>
        </p:nvPicPr>
        <p:blipFill>
          <a:blip r:embed="rId5"/>
          <a:stretch>
            <a:fillRect/>
          </a:stretch>
        </p:blipFill>
        <p:spPr>
          <a:xfrm>
            <a:off x="395536" y="1141316"/>
            <a:ext cx="4773910" cy="2476500"/>
          </a:xfrm>
          <a:prstGeom prst="rect">
            <a:avLst/>
          </a:prstGeom>
        </p:spPr>
      </p:pic>
      <p:sp>
        <p:nvSpPr>
          <p:cNvPr id="2" name="Tekstiruutu 1">
            <a:extLst>
              <a:ext uri="{FF2B5EF4-FFF2-40B4-BE49-F238E27FC236}">
                <a16:creationId xmlns:a16="http://schemas.microsoft.com/office/drawing/2014/main" id="{162C6F0E-1975-4161-8F92-C7D7141C2131}"/>
              </a:ext>
            </a:extLst>
          </p:cNvPr>
          <p:cNvSpPr txBox="1"/>
          <p:nvPr/>
        </p:nvSpPr>
        <p:spPr>
          <a:xfrm>
            <a:off x="274240" y="741058"/>
            <a:ext cx="7344816" cy="307777"/>
          </a:xfrm>
          <a:prstGeom prst="rect">
            <a:avLst/>
          </a:prstGeom>
          <a:noFill/>
        </p:spPr>
        <p:txBody>
          <a:bodyPr wrap="square" rtlCol="0">
            <a:spAutoFit/>
          </a:bodyPr>
          <a:lstStyle/>
          <a:p>
            <a:r>
              <a:rPr lang="fi-FI" sz="1400" dirty="0"/>
              <a:t>Kuinka tärkeää 10 v tähtäimellä on, että omalla asuinalueella on kauppa (n = 100)</a:t>
            </a:r>
          </a:p>
        </p:txBody>
      </p:sp>
      <p:pic>
        <p:nvPicPr>
          <p:cNvPr id="6" name="Kuva 5">
            <a:extLst>
              <a:ext uri="{FF2B5EF4-FFF2-40B4-BE49-F238E27FC236}">
                <a16:creationId xmlns:a16="http://schemas.microsoft.com/office/drawing/2014/main" id="{CE8BF34B-FC6B-4AE2-AE4C-DDD0C9F7C127}"/>
              </a:ext>
            </a:extLst>
          </p:cNvPr>
          <p:cNvPicPr/>
          <p:nvPr/>
        </p:nvPicPr>
        <p:blipFill>
          <a:blip r:embed="rId6"/>
          <a:stretch>
            <a:fillRect/>
          </a:stretch>
        </p:blipFill>
        <p:spPr>
          <a:xfrm>
            <a:off x="467544" y="4005064"/>
            <a:ext cx="4773910" cy="2476500"/>
          </a:xfrm>
          <a:prstGeom prst="rect">
            <a:avLst/>
          </a:prstGeom>
        </p:spPr>
      </p:pic>
      <p:sp>
        <p:nvSpPr>
          <p:cNvPr id="8" name="Tekstiruutu 7">
            <a:extLst>
              <a:ext uri="{FF2B5EF4-FFF2-40B4-BE49-F238E27FC236}">
                <a16:creationId xmlns:a16="http://schemas.microsoft.com/office/drawing/2014/main" id="{B4E69EB9-ACFF-497A-B049-E05F448400DB}"/>
              </a:ext>
            </a:extLst>
          </p:cNvPr>
          <p:cNvSpPr txBox="1"/>
          <p:nvPr/>
        </p:nvSpPr>
        <p:spPr>
          <a:xfrm>
            <a:off x="395536" y="3617816"/>
            <a:ext cx="6696744" cy="307777"/>
          </a:xfrm>
          <a:prstGeom prst="rect">
            <a:avLst/>
          </a:prstGeom>
          <a:noFill/>
        </p:spPr>
        <p:txBody>
          <a:bodyPr wrap="square" rtlCol="0">
            <a:spAutoFit/>
          </a:bodyPr>
          <a:lstStyle/>
          <a:p>
            <a:r>
              <a:rPr lang="fi-FI" sz="1400" dirty="0"/>
              <a:t>Kuinka tärkeää 10 v tähtäimellä on, että omalla asuinalueella on apteekki (n = 100)</a:t>
            </a:r>
          </a:p>
        </p:txBody>
      </p:sp>
    </p:spTree>
    <p:extLst>
      <p:ext uri="{BB962C8B-B14F-4D97-AF65-F5344CB8AC3E}">
        <p14:creationId xmlns:p14="http://schemas.microsoft.com/office/powerpoint/2010/main" val="3329363474"/>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2C413D46-25A9-4C00-A08F-44F69E90DA03}"/>
              </a:ext>
            </a:extLst>
          </p:cNvPr>
          <p:cNvPicPr/>
          <p:nvPr/>
        </p:nvPicPr>
        <p:blipFill>
          <a:blip r:embed="rId5"/>
          <a:stretch>
            <a:fillRect/>
          </a:stretch>
        </p:blipFill>
        <p:spPr>
          <a:xfrm>
            <a:off x="395536" y="952500"/>
            <a:ext cx="4917926" cy="2476500"/>
          </a:xfrm>
          <a:prstGeom prst="rect">
            <a:avLst/>
          </a:prstGeom>
        </p:spPr>
      </p:pic>
      <p:sp>
        <p:nvSpPr>
          <p:cNvPr id="2" name="Tekstiruutu 1">
            <a:extLst>
              <a:ext uri="{FF2B5EF4-FFF2-40B4-BE49-F238E27FC236}">
                <a16:creationId xmlns:a16="http://schemas.microsoft.com/office/drawing/2014/main" id="{5283CD35-8D6A-4B53-8DA4-3D5BBF6DA7F2}"/>
              </a:ext>
            </a:extLst>
          </p:cNvPr>
          <p:cNvSpPr txBox="1"/>
          <p:nvPr/>
        </p:nvSpPr>
        <p:spPr>
          <a:xfrm>
            <a:off x="395536" y="648577"/>
            <a:ext cx="8136904" cy="307777"/>
          </a:xfrm>
          <a:prstGeom prst="rect">
            <a:avLst/>
          </a:prstGeom>
          <a:noFill/>
        </p:spPr>
        <p:txBody>
          <a:bodyPr wrap="square" rtlCol="0">
            <a:spAutoFit/>
          </a:bodyPr>
          <a:lstStyle/>
          <a:p>
            <a:r>
              <a:rPr lang="fi-FI" sz="1400" dirty="0"/>
              <a:t>Kuinka tärkeää on 10 v tähtäimellä, että omalla asuinalueella on terveyspalvelut saatavilla (n = 101)?</a:t>
            </a:r>
          </a:p>
        </p:txBody>
      </p:sp>
      <p:pic>
        <p:nvPicPr>
          <p:cNvPr id="6" name="Kuva 5">
            <a:extLst>
              <a:ext uri="{FF2B5EF4-FFF2-40B4-BE49-F238E27FC236}">
                <a16:creationId xmlns:a16="http://schemas.microsoft.com/office/drawing/2014/main" id="{A84FA5F3-7E7A-4634-AAA1-9831396148FC}"/>
              </a:ext>
            </a:extLst>
          </p:cNvPr>
          <p:cNvPicPr/>
          <p:nvPr/>
        </p:nvPicPr>
        <p:blipFill>
          <a:blip r:embed="rId6"/>
          <a:stretch>
            <a:fillRect/>
          </a:stretch>
        </p:blipFill>
        <p:spPr>
          <a:xfrm>
            <a:off x="442787" y="3933056"/>
            <a:ext cx="4917926" cy="2476500"/>
          </a:xfrm>
          <a:prstGeom prst="rect">
            <a:avLst/>
          </a:prstGeom>
        </p:spPr>
      </p:pic>
      <p:sp>
        <p:nvSpPr>
          <p:cNvPr id="7" name="Tekstiruutu 6">
            <a:extLst>
              <a:ext uri="{FF2B5EF4-FFF2-40B4-BE49-F238E27FC236}">
                <a16:creationId xmlns:a16="http://schemas.microsoft.com/office/drawing/2014/main" id="{B2EB7087-9CAB-4691-8365-146DC3949F95}"/>
              </a:ext>
            </a:extLst>
          </p:cNvPr>
          <p:cNvSpPr txBox="1"/>
          <p:nvPr/>
        </p:nvSpPr>
        <p:spPr>
          <a:xfrm>
            <a:off x="251520" y="3471313"/>
            <a:ext cx="8784976" cy="523220"/>
          </a:xfrm>
          <a:prstGeom prst="rect">
            <a:avLst/>
          </a:prstGeom>
          <a:noFill/>
        </p:spPr>
        <p:txBody>
          <a:bodyPr wrap="square" rtlCol="0">
            <a:spAutoFit/>
          </a:bodyPr>
          <a:lstStyle/>
          <a:p>
            <a:r>
              <a:rPr lang="fi-FI" sz="1400" dirty="0"/>
              <a:t>Kuinka tärkeää on 10 v tähtäimellä, että omalla asuinalueella kulkureitit ovat hyväkuntoiset ja turvalliset (n = 101)</a:t>
            </a:r>
          </a:p>
        </p:txBody>
      </p:sp>
    </p:spTree>
    <p:extLst>
      <p:ext uri="{BB962C8B-B14F-4D97-AF65-F5344CB8AC3E}">
        <p14:creationId xmlns:p14="http://schemas.microsoft.com/office/powerpoint/2010/main" val="2193933595"/>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5" name="Kuva 4">
            <a:extLst>
              <a:ext uri="{FF2B5EF4-FFF2-40B4-BE49-F238E27FC236}">
                <a16:creationId xmlns:a16="http://schemas.microsoft.com/office/drawing/2014/main" id="{B76672B6-3B4A-4339-A544-57DB116ED224}"/>
              </a:ext>
            </a:extLst>
          </p:cNvPr>
          <p:cNvPicPr/>
          <p:nvPr/>
        </p:nvPicPr>
        <p:blipFill>
          <a:blip r:embed="rId5"/>
          <a:stretch>
            <a:fillRect/>
          </a:stretch>
        </p:blipFill>
        <p:spPr>
          <a:xfrm>
            <a:off x="335182" y="1287924"/>
            <a:ext cx="5349974" cy="2332484"/>
          </a:xfrm>
          <a:prstGeom prst="rect">
            <a:avLst/>
          </a:prstGeom>
        </p:spPr>
      </p:pic>
      <p:sp>
        <p:nvSpPr>
          <p:cNvPr id="2" name="Tekstiruutu 1">
            <a:extLst>
              <a:ext uri="{FF2B5EF4-FFF2-40B4-BE49-F238E27FC236}">
                <a16:creationId xmlns:a16="http://schemas.microsoft.com/office/drawing/2014/main" id="{B81C57A1-77E4-4B69-B52E-C3D45BA7583D}"/>
              </a:ext>
            </a:extLst>
          </p:cNvPr>
          <p:cNvSpPr txBox="1"/>
          <p:nvPr/>
        </p:nvSpPr>
        <p:spPr>
          <a:xfrm>
            <a:off x="323528" y="695661"/>
            <a:ext cx="8496944" cy="523220"/>
          </a:xfrm>
          <a:prstGeom prst="rect">
            <a:avLst/>
          </a:prstGeom>
          <a:noFill/>
        </p:spPr>
        <p:txBody>
          <a:bodyPr wrap="square" rtlCol="0">
            <a:spAutoFit/>
          </a:bodyPr>
          <a:lstStyle/>
          <a:p>
            <a:r>
              <a:rPr lang="fi-FI" sz="1400" dirty="0"/>
              <a:t>Kuinka tärkeää on 10 v tähtäimellä, että asuinalueella on tarpeita vastaavia virkistys- ja harrastusmahdollisuuksia (n = 100)</a:t>
            </a:r>
          </a:p>
        </p:txBody>
      </p:sp>
      <p:pic>
        <p:nvPicPr>
          <p:cNvPr id="6" name="Kuva 5">
            <a:extLst>
              <a:ext uri="{FF2B5EF4-FFF2-40B4-BE49-F238E27FC236}">
                <a16:creationId xmlns:a16="http://schemas.microsoft.com/office/drawing/2014/main" id="{938EB9C0-0D2C-465B-8C52-5BD1CCF5319D}"/>
              </a:ext>
            </a:extLst>
          </p:cNvPr>
          <p:cNvPicPr/>
          <p:nvPr/>
        </p:nvPicPr>
        <p:blipFill>
          <a:blip r:embed="rId6"/>
          <a:stretch>
            <a:fillRect/>
          </a:stretch>
        </p:blipFill>
        <p:spPr>
          <a:xfrm>
            <a:off x="467544" y="4077072"/>
            <a:ext cx="5349974" cy="2332484"/>
          </a:xfrm>
          <a:prstGeom prst="rect">
            <a:avLst/>
          </a:prstGeom>
        </p:spPr>
      </p:pic>
      <p:sp>
        <p:nvSpPr>
          <p:cNvPr id="7" name="Tekstiruutu 6">
            <a:extLst>
              <a:ext uri="{FF2B5EF4-FFF2-40B4-BE49-F238E27FC236}">
                <a16:creationId xmlns:a16="http://schemas.microsoft.com/office/drawing/2014/main" id="{D8F70EA3-A798-4DE8-A12E-AF92110AC0AA}"/>
              </a:ext>
            </a:extLst>
          </p:cNvPr>
          <p:cNvSpPr txBox="1"/>
          <p:nvPr/>
        </p:nvSpPr>
        <p:spPr>
          <a:xfrm>
            <a:off x="335182" y="3694851"/>
            <a:ext cx="8341274" cy="307777"/>
          </a:xfrm>
          <a:prstGeom prst="rect">
            <a:avLst/>
          </a:prstGeom>
          <a:noFill/>
        </p:spPr>
        <p:txBody>
          <a:bodyPr wrap="square" rtlCol="0">
            <a:spAutoFit/>
          </a:bodyPr>
          <a:lstStyle/>
          <a:p>
            <a:r>
              <a:rPr lang="fi-FI" sz="1400" dirty="0"/>
              <a:t>Kuinka tärkeää on 10 v tähtäimellä, että asuinalueella asuu muitakin ihmisiä (n = 100)</a:t>
            </a:r>
          </a:p>
        </p:txBody>
      </p:sp>
    </p:spTree>
    <p:extLst>
      <p:ext uri="{BB962C8B-B14F-4D97-AF65-F5344CB8AC3E}">
        <p14:creationId xmlns:p14="http://schemas.microsoft.com/office/powerpoint/2010/main" val="12828972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pic>
        <p:nvPicPr>
          <p:cNvPr id="8" name="Kuva 7">
            <a:extLst>
              <a:ext uri="{FF2B5EF4-FFF2-40B4-BE49-F238E27FC236}">
                <a16:creationId xmlns:a16="http://schemas.microsoft.com/office/drawing/2014/main" id="{7F86E0D5-F9E4-4714-BFCD-AB1FC6614D7E}"/>
              </a:ext>
            </a:extLst>
          </p:cNvPr>
          <p:cNvPicPr/>
          <p:nvPr/>
        </p:nvPicPr>
        <p:blipFill>
          <a:blip r:embed="rId5"/>
          <a:stretch>
            <a:fillRect/>
          </a:stretch>
        </p:blipFill>
        <p:spPr>
          <a:xfrm>
            <a:off x="323528" y="1319556"/>
            <a:ext cx="5472608" cy="2476500"/>
          </a:xfrm>
          <a:prstGeom prst="rect">
            <a:avLst/>
          </a:prstGeom>
        </p:spPr>
      </p:pic>
      <p:sp>
        <p:nvSpPr>
          <p:cNvPr id="9" name="Tekstiruutu 8">
            <a:extLst>
              <a:ext uri="{FF2B5EF4-FFF2-40B4-BE49-F238E27FC236}">
                <a16:creationId xmlns:a16="http://schemas.microsoft.com/office/drawing/2014/main" id="{9DFBA826-39BE-49AD-8FFD-BF3E6BC099BE}"/>
              </a:ext>
            </a:extLst>
          </p:cNvPr>
          <p:cNvSpPr txBox="1"/>
          <p:nvPr/>
        </p:nvSpPr>
        <p:spPr>
          <a:xfrm>
            <a:off x="611560" y="836712"/>
            <a:ext cx="8064896" cy="307777"/>
          </a:xfrm>
          <a:prstGeom prst="rect">
            <a:avLst/>
          </a:prstGeom>
          <a:noFill/>
        </p:spPr>
        <p:txBody>
          <a:bodyPr wrap="square" rtlCol="0">
            <a:spAutoFit/>
          </a:bodyPr>
          <a:lstStyle/>
          <a:p>
            <a:r>
              <a:rPr lang="fi-FI" sz="1400" dirty="0"/>
              <a:t>Millä tavoin arvelee pääasiassa liikkuvansa 10 v päästä (n = 100)</a:t>
            </a:r>
          </a:p>
        </p:txBody>
      </p:sp>
      <p:sp>
        <p:nvSpPr>
          <p:cNvPr id="10" name="Tekstiruutu 9">
            <a:extLst>
              <a:ext uri="{FF2B5EF4-FFF2-40B4-BE49-F238E27FC236}">
                <a16:creationId xmlns:a16="http://schemas.microsoft.com/office/drawing/2014/main" id="{633FD3A0-F3A0-476F-916C-684DB771270D}"/>
              </a:ext>
            </a:extLst>
          </p:cNvPr>
          <p:cNvSpPr txBox="1"/>
          <p:nvPr/>
        </p:nvSpPr>
        <p:spPr>
          <a:xfrm>
            <a:off x="467544" y="4077072"/>
            <a:ext cx="8457682" cy="1600438"/>
          </a:xfrm>
          <a:prstGeom prst="rect">
            <a:avLst/>
          </a:prstGeom>
          <a:noFill/>
        </p:spPr>
        <p:txBody>
          <a:bodyPr wrap="square" rtlCol="0">
            <a:spAutoFit/>
          </a:bodyPr>
          <a:lstStyle/>
          <a:p>
            <a:r>
              <a:rPr lang="fi-FI" sz="1400" dirty="0">
                <a:solidFill>
                  <a:srgbClr val="FF0000"/>
                </a:solidFill>
              </a:rPr>
              <a:t>Tekstiviestikyselyssä pystyi valitsemaan ohjeen mukaisesti vain yhden vaihtoehdon. Paperiversiossa osa vastaajista valitsi useamman vaihtoehdon vaikka pyydettiin vain tärkeintä. Suurin osa vastauksista kuitenkin tuli tekstiviestikyselyn kautta. </a:t>
            </a:r>
          </a:p>
          <a:p>
            <a:r>
              <a:rPr lang="fi-FI" sz="1400" dirty="0">
                <a:solidFill>
                  <a:srgbClr val="FF0000"/>
                </a:solidFill>
              </a:rPr>
              <a:t>Ryhmien välinen ero asumisympäristötoiveissa näkyy tämän kysymyksen vastauksissa. Paljon tai melko paljon asumistaan miettineet suunnittelevat asumistaan pidemmällä tähtäimellä ydinkeskustaan, jossa liikkuminen jalkaisin onnistuu helpommin, kuin haja-asutusalueella tai sivukylällä. Siitä huolimatta autolla liikkuminen koetaan selkeästi tärkeimmäksi liikkumisen muodoksi</a:t>
            </a:r>
          </a:p>
        </p:txBody>
      </p:sp>
    </p:spTree>
    <p:extLst>
      <p:ext uri="{BB962C8B-B14F-4D97-AF65-F5344CB8AC3E}">
        <p14:creationId xmlns:p14="http://schemas.microsoft.com/office/powerpoint/2010/main" val="3890645493"/>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AD98C322-0408-4462-B0C9-F940E3C32573}"/>
              </a:ext>
            </a:extLst>
          </p:cNvPr>
          <p:cNvSpPr txBox="1"/>
          <p:nvPr/>
        </p:nvSpPr>
        <p:spPr>
          <a:xfrm>
            <a:off x="379163" y="648577"/>
            <a:ext cx="8385674" cy="738664"/>
          </a:xfrm>
          <a:prstGeom prst="rect">
            <a:avLst/>
          </a:prstGeom>
          <a:noFill/>
        </p:spPr>
        <p:txBody>
          <a:bodyPr wrap="square" rtlCol="0">
            <a:spAutoFit/>
          </a:bodyPr>
          <a:lstStyle/>
          <a:p>
            <a:r>
              <a:rPr lang="fi-FI" sz="1400" dirty="0"/>
              <a:t>JOS KUNTA JÄRJESTÄÄ JATKOSSA ASIOIMISKYYTEJÄ, NIIN KÄYTTÖISIKÖ JA MIHIN. Avoin kysymys. Paljon tai melko paljon asumistaan miettineet n = 29/40, vähän tai ei ollenkaan asumistaan miettineet n = 44/60</a:t>
            </a:r>
          </a:p>
        </p:txBody>
      </p:sp>
      <p:sp>
        <p:nvSpPr>
          <p:cNvPr id="5" name="Tekstiruutu 4">
            <a:extLst>
              <a:ext uri="{FF2B5EF4-FFF2-40B4-BE49-F238E27FC236}">
                <a16:creationId xmlns:a16="http://schemas.microsoft.com/office/drawing/2014/main" id="{2E24A0F1-9DF9-46AE-91DD-E6768329AD27}"/>
              </a:ext>
            </a:extLst>
          </p:cNvPr>
          <p:cNvSpPr txBox="1"/>
          <p:nvPr/>
        </p:nvSpPr>
        <p:spPr>
          <a:xfrm>
            <a:off x="379163" y="1556792"/>
            <a:ext cx="8153277" cy="2893100"/>
          </a:xfrm>
          <a:prstGeom prst="rect">
            <a:avLst/>
          </a:prstGeom>
          <a:noFill/>
        </p:spPr>
        <p:txBody>
          <a:bodyPr wrap="square" rtlCol="0">
            <a:spAutoFit/>
          </a:bodyPr>
          <a:lstStyle/>
          <a:p>
            <a:pPr marL="285750" indent="-285750">
              <a:buFontTx/>
              <a:buChar char="-"/>
            </a:pPr>
            <a:r>
              <a:rPr lang="fi-FI" sz="1400" dirty="0"/>
              <a:t>Ryhmien välillä eroa lähinnä siinä, että vähän tai ei ollenkaan asumistaan miettineistä kolme ilmoitti suoraan, ettei käyttäisi ja ryhmässä muutenkin useita, jotka käyttäisivät vain ”pakon” edessä: ”</a:t>
            </a:r>
            <a:r>
              <a:rPr lang="en-US" sz="1400" i="1" dirty="0">
                <a:solidFill>
                  <a:srgbClr val="333333"/>
                </a:solidFill>
                <a:latin typeface="Arial" panose="020B0604020202020204" pitchFamily="34" charset="0"/>
                <a:ea typeface="Arial" panose="020B0604020202020204" pitchFamily="34" charset="0"/>
              </a:rPr>
              <a:t>Jos </a:t>
            </a:r>
            <a:r>
              <a:rPr lang="en-US" sz="1400" i="1" dirty="0" err="1">
                <a:solidFill>
                  <a:srgbClr val="333333"/>
                </a:solidFill>
                <a:latin typeface="Arial" panose="020B0604020202020204" pitchFamily="34" charset="0"/>
                <a:ea typeface="Arial" panose="020B0604020202020204" pitchFamily="34" charset="0"/>
              </a:rPr>
              <a:t>ei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enää</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voi</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ajaa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autoa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kauppa</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yms</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asiointiin</a:t>
            </a:r>
            <a:r>
              <a:rPr lang="en-US" sz="1400" i="1" dirty="0">
                <a:solidFill>
                  <a:srgbClr val="333333"/>
                </a:solidFill>
                <a:latin typeface="Arial" panose="020B0604020202020204" pitchFamily="34" charset="0"/>
                <a:ea typeface="Arial" panose="020B0604020202020204" pitchFamily="34" charset="0"/>
              </a:rPr>
              <a:t>, </a:t>
            </a:r>
            <a:r>
              <a:rPr lang="en-US" sz="1400" i="1" dirty="0" err="1">
                <a:solidFill>
                  <a:srgbClr val="333333"/>
                </a:solidFill>
                <a:latin typeface="Arial" panose="020B0604020202020204" pitchFamily="34" charset="0"/>
                <a:ea typeface="Arial" panose="020B0604020202020204" pitchFamily="34" charset="0"/>
              </a:rPr>
              <a:t>harras</a:t>
            </a:r>
            <a:r>
              <a:rPr lang="en-US" sz="1400" dirty="0" err="1">
                <a:solidFill>
                  <a:srgbClr val="333333"/>
                </a:solidFill>
                <a:latin typeface="Arial" panose="020B0604020202020204" pitchFamily="34" charset="0"/>
                <a:ea typeface="Arial" panose="020B0604020202020204" pitchFamily="34" charset="0"/>
              </a:rPr>
              <a:t>tuksiin</a:t>
            </a:r>
            <a:r>
              <a:rPr lang="en-US" sz="1400" dirty="0">
                <a:solidFill>
                  <a:srgbClr val="333333"/>
                </a:solidFill>
                <a:latin typeface="Arial" panose="020B0604020202020204" pitchFamily="34" charset="0"/>
                <a:ea typeface="Arial" panose="020B0604020202020204" pitchFamily="34" charset="0"/>
              </a:rPr>
              <a:t>”</a:t>
            </a:r>
            <a:r>
              <a:rPr lang="fi-FI" sz="1400" dirty="0"/>
              <a:t> </a:t>
            </a:r>
          </a:p>
          <a:p>
            <a:pPr marL="285750" indent="-285750">
              <a:buFontTx/>
              <a:buChar char="-"/>
            </a:pPr>
            <a:r>
              <a:rPr lang="fi-FI" sz="1400" dirty="0"/>
              <a:t>Kaikkiaan kysymys pohditutti myös paljon tai melko paljon asumistaan miettineitä ja ”ehkä, jos…” –tyyppisiä vastauksia oli useita</a:t>
            </a:r>
          </a:p>
          <a:p>
            <a:pPr marL="285750" indent="-285750">
              <a:buFontTx/>
              <a:buChar char="-"/>
            </a:pPr>
            <a:r>
              <a:rPr lang="fi-FI" sz="1400" dirty="0"/>
              <a:t>Osa vastasi nimeämällä vain palvelun, esim. Kauppa ja osa vastasi suoraan kyllä mutta ei nimennyt käyttötarkoitusta. Mikäli em. Lasketaan palvelua käyttäviksi, niin käyttäjiä olisi vastaajissa 27 mutta vastausten tulkinta on epävarmaa</a:t>
            </a:r>
          </a:p>
          <a:p>
            <a:pPr marL="285750" indent="-285750">
              <a:buFontTx/>
              <a:buChar char="-"/>
            </a:pPr>
            <a:r>
              <a:rPr lang="fi-FI" sz="1400" dirty="0"/>
              <a:t>Kauppapalvelut mainitsi 20, terveyspalvelut toisiksi useimmin mainittu 12 kertaa ja osin terveysasioihin liittyvät apteekkikäynnit 6 kertaa</a:t>
            </a:r>
          </a:p>
          <a:p>
            <a:pPr marL="285750" indent="-285750">
              <a:buFontTx/>
              <a:buChar char="-"/>
            </a:pPr>
            <a:r>
              <a:rPr lang="fi-FI" sz="1400" dirty="0"/>
              <a:t>Virkistykseen ja /tai sosiaalisiin kontakteihin liittyvä käyttö mainittiin vain neljä kertaa</a:t>
            </a:r>
          </a:p>
          <a:p>
            <a:pPr marL="285750" indent="-285750">
              <a:buFontTx/>
              <a:buChar char="-"/>
            </a:pPr>
            <a:r>
              <a:rPr lang="fi-FI" sz="1400" dirty="0"/>
              <a:t>Asiointikäyntien suuntaaminen muuhun kuntaan (Saarijärvi) mainittiin kolme kertaa</a:t>
            </a:r>
          </a:p>
          <a:p>
            <a:endParaRPr lang="fi-FI" sz="1400" dirty="0"/>
          </a:p>
        </p:txBody>
      </p:sp>
    </p:spTree>
    <p:extLst>
      <p:ext uri="{BB962C8B-B14F-4D97-AF65-F5344CB8AC3E}">
        <p14:creationId xmlns:p14="http://schemas.microsoft.com/office/powerpoint/2010/main" val="169416852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D275A648-AF75-43EA-AEE3-AEEE8788B3E5}"/>
              </a:ext>
            </a:extLst>
          </p:cNvPr>
          <p:cNvSpPr txBox="1"/>
          <p:nvPr/>
        </p:nvSpPr>
        <p:spPr>
          <a:xfrm>
            <a:off x="755576" y="648577"/>
            <a:ext cx="7416824" cy="307777"/>
          </a:xfrm>
          <a:prstGeom prst="rect">
            <a:avLst/>
          </a:prstGeom>
          <a:noFill/>
        </p:spPr>
        <p:txBody>
          <a:bodyPr wrap="square" rtlCol="0">
            <a:spAutoFit/>
          </a:bodyPr>
          <a:lstStyle/>
          <a:p>
            <a:r>
              <a:rPr lang="fi-FI" sz="1400" dirty="0"/>
              <a:t>MUU PALAUTE ASIAAN TAI KYSELYYN LIITTYEN</a:t>
            </a:r>
          </a:p>
        </p:txBody>
      </p:sp>
      <p:graphicFrame>
        <p:nvGraphicFramePr>
          <p:cNvPr id="5" name="Taulukko 4">
            <a:extLst>
              <a:ext uri="{FF2B5EF4-FFF2-40B4-BE49-F238E27FC236}">
                <a16:creationId xmlns:a16="http://schemas.microsoft.com/office/drawing/2014/main" id="{29039753-9C54-4841-B7ED-093B9FF9CE1B}"/>
              </a:ext>
            </a:extLst>
          </p:cNvPr>
          <p:cNvGraphicFramePr>
            <a:graphicFrameLocks noGrp="1"/>
          </p:cNvGraphicFramePr>
          <p:nvPr>
            <p:extLst>
              <p:ext uri="{D42A27DB-BD31-4B8C-83A1-F6EECF244321}">
                <p14:modId xmlns:p14="http://schemas.microsoft.com/office/powerpoint/2010/main" val="2347394170"/>
              </p:ext>
            </p:extLst>
          </p:nvPr>
        </p:nvGraphicFramePr>
        <p:xfrm>
          <a:off x="483320" y="1044894"/>
          <a:ext cx="8193136" cy="4600572"/>
        </p:xfrm>
        <a:graphic>
          <a:graphicData uri="http://schemas.openxmlformats.org/drawingml/2006/table">
            <a:tbl>
              <a:tblPr firstRow="1" firstCol="1" bandRow="1"/>
              <a:tblGrid>
                <a:gridCol w="4096568">
                  <a:extLst>
                    <a:ext uri="{9D8B030D-6E8A-4147-A177-3AD203B41FA5}">
                      <a16:colId xmlns:a16="http://schemas.microsoft.com/office/drawing/2014/main" val="343289980"/>
                    </a:ext>
                  </a:extLst>
                </a:gridCol>
                <a:gridCol w="4096568">
                  <a:extLst>
                    <a:ext uri="{9D8B030D-6E8A-4147-A177-3AD203B41FA5}">
                      <a16:colId xmlns:a16="http://schemas.microsoft.com/office/drawing/2014/main" val="1841867630"/>
                    </a:ext>
                  </a:extLst>
                </a:gridCol>
              </a:tblGrid>
              <a:tr h="228123">
                <a:tc>
                  <a:txBody>
                    <a:bodyPr/>
                    <a:lstStyle/>
                    <a:p>
                      <a:pPr algn="ctr">
                        <a:spcAft>
                          <a:spcPts val="0"/>
                        </a:spcAft>
                      </a:pPr>
                      <a:r>
                        <a:rPr lang="en-US" sz="1100" b="1">
                          <a:solidFill>
                            <a:srgbClr val="333333"/>
                          </a:solidFill>
                          <a:effectLst/>
                          <a:latin typeface="Arial" panose="020B0604020202020204" pitchFamily="34" charset="0"/>
                          <a:ea typeface="Arial" panose="020B0604020202020204" pitchFamily="34" charset="0"/>
                        </a:rPr>
                        <a:t>Paljon tai melko paljon asumistaan miettineet</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124456"/>
                      </a:solidFill>
                      <a:prstDash val="solid"/>
                      <a:round/>
                      <a:headEnd type="none" w="med" len="med"/>
                      <a:tailEnd type="none" w="med" len="med"/>
                    </a:lnB>
                  </a:tcPr>
                </a:tc>
                <a:tc>
                  <a:txBody>
                    <a:bodyPr/>
                    <a:lstStyle/>
                    <a:p>
                      <a:pPr algn="ctr">
                        <a:spcAft>
                          <a:spcPts val="0"/>
                        </a:spcAft>
                      </a:pPr>
                      <a:r>
                        <a:rPr lang="en-US" sz="1100" b="1">
                          <a:solidFill>
                            <a:srgbClr val="333333"/>
                          </a:solidFill>
                          <a:effectLst/>
                          <a:latin typeface="Arial" panose="020B0604020202020204" pitchFamily="34" charset="0"/>
                          <a:ea typeface="Arial" panose="020B0604020202020204" pitchFamily="34" charset="0"/>
                        </a:rPr>
                        <a:t>Vähän tai ei ollenkaan asumistaan miettineet</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124456"/>
                      </a:solidFill>
                      <a:prstDash val="solid"/>
                      <a:round/>
                      <a:headEnd type="none" w="med" len="med"/>
                      <a:tailEnd type="none" w="med" len="med"/>
                    </a:lnB>
                  </a:tcPr>
                </a:tc>
                <a:extLst>
                  <a:ext uri="{0D108BD9-81ED-4DB2-BD59-A6C34878D82A}">
                    <a16:rowId xmlns:a16="http://schemas.microsoft.com/office/drawing/2014/main" val="1885526663"/>
                  </a:ext>
                </a:extLst>
              </a:tr>
              <a:tr h="328497">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Vaikea vastata joihinkin kysymyksiin koska ei tiedä mikä on terveystilanne.</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124456"/>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Asuminen mahdollistetaan myös sivukylillä, asukas voi itse valita missä asuu.</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124456"/>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7404331"/>
                  </a:ext>
                </a:extLst>
              </a:tr>
              <a:tr h="228123">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Kannonkoski hyvä paikka asua.</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Hyvä että tällaista kysellään.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1726000810"/>
                  </a:ext>
                </a:extLst>
              </a:tr>
              <a:tr h="492746">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Erittäin hyvä,että ollaan kiinnostuneita. Yksinäisiä on paljon,mukavaa et kysellään.</a:t>
                      </a:r>
                      <a:endParaRPr lang="fi-FI" sz="1100">
                        <a:effectLst/>
                        <a:latin typeface="Times New Roman" panose="02020603050405020304" pitchFamily="18" charset="0"/>
                        <a:ea typeface="Times New Roman" panose="02020603050405020304" pitchFamily="18" charset="0"/>
                      </a:endParaRPr>
                    </a:p>
                    <a:p>
                      <a:pPr algn="ctr">
                        <a:spcAft>
                          <a:spcPts val="0"/>
                        </a:spcAft>
                      </a:pPr>
                      <a:r>
                        <a:rPr lang="en-US" sz="1100">
                          <a:solidFill>
                            <a:srgbClr val="333333"/>
                          </a:solidFill>
                          <a:effectLst/>
                          <a:latin typeface="Arial" panose="020B0604020202020204" pitchFamily="34" charset="0"/>
                          <a:ea typeface="Arial" panose="020B0604020202020204" pitchFamily="34" charset="0"/>
                        </a:rPr>
                        <a:t>Kiitos paljon.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Jos kunto on sellainen, että palvelutalo olisi paras asumismuoto, niin mielestäni olisi tärkeää itse saada päättää minkä kunnan palvelua käyttäisi.</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939579"/>
                  </a:ext>
                </a:extLst>
              </a:tr>
              <a:tr h="492746">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Vielä tärkeämpää teidän olisi kartoittaa iäkkäämpien, 80-95 vuotiaiden kotona asuvien asumisolot ja tarpeet. Läheskään kaikki eivät ole kotipalvelun tms piirissä.</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Mahdollisimman edullisia asuntoja eläkeläisille jotta tulot riittäisi muuhun elämiseen . Esimerkiksi lääke kulut ovat monelle yllättävän suuret</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4185342355"/>
                  </a:ext>
                </a:extLst>
              </a:tr>
              <a:tr h="328497">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Kunnan päättäjien otettava vastuu kunnasta</a:t>
                      </a:r>
                      <a:endParaRPr lang="fi-FI" sz="1100">
                        <a:effectLst/>
                        <a:latin typeface="Times New Roman" panose="02020603050405020304" pitchFamily="18" charset="0"/>
                        <a:ea typeface="Times New Roman" panose="02020603050405020304" pitchFamily="18" charset="0"/>
                      </a:endParaRPr>
                    </a:p>
                    <a:p>
                      <a:pPr algn="ctr">
                        <a:spcAft>
                          <a:spcPts val="0"/>
                        </a:spcAft>
                      </a:pPr>
                      <a:r>
                        <a:rPr lang="en-US" sz="1100">
                          <a:solidFill>
                            <a:srgbClr val="333333"/>
                          </a:solidFill>
                          <a:effectLst/>
                          <a:latin typeface="Arial" panose="020B0604020202020204" pitchFamily="34" charset="0"/>
                          <a:ea typeface="Arial" panose="020B0604020202020204" pitchFamily="34" charset="0"/>
                        </a:rPr>
                        <a:t>Kähminnän sijaan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En tiedä tällä hetkellä sanoa mitään,olen tyytyväinen tähän hetkeen.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5077297"/>
                  </a:ext>
                </a:extLst>
              </a:tr>
              <a:tr h="228123">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Kiitos.  Mukavaa tunne kun ikääntyvistä välitetään.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Ei tule mieleen mitään nyt</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2259636627"/>
                  </a:ext>
                </a:extLst>
              </a:tr>
              <a:tr h="328497">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Terveyspalvelut säilytettävä vähintäin nykyisellä tasolla.</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Säilytetään pienet kunnat itsenäisinä palveluiden ym. Asioiden suhteen. Maalle muuttoa kannustaen.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421836"/>
                  </a:ext>
                </a:extLst>
              </a:tr>
              <a:tr h="228123">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tärkeä hanke</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ei oo</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2672649127"/>
                  </a:ext>
                </a:extLst>
              </a:tr>
              <a:tr h="492746">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 </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meillä 2 lasta ,aikuisia jo. Siksi toivoin isompaa n. 3 huoneen asuntoa. että voisivat yöpyä jos tarpeellista. Tässä kuitenkin asutaan niin kauaun kuin mahdollista.</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474369"/>
                  </a:ext>
                </a:extLst>
              </a:tr>
              <a:tr h="492746">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 </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55-vuotiaat eivät pääse 10 vuoteen eläkkeelle. 70-vuotiaat ovat ystäväpalveluhenkilöitä, jotka auttavat vanhuksia. </a:t>
                      </a:r>
                      <a:endParaRPr lang="fi-FI" sz="1100">
                        <a:effectLst/>
                        <a:latin typeface="Times New Roman" panose="02020603050405020304" pitchFamily="18" charset="0"/>
                        <a:ea typeface="Times New Roman" panose="02020603050405020304" pitchFamily="18" charset="0"/>
                      </a:endParaRPr>
                    </a:p>
                    <a:p>
                      <a:pPr algn="ctr">
                        <a:spcAft>
                          <a:spcPts val="0"/>
                        </a:spcAft>
                      </a:pPr>
                      <a:r>
                        <a:rPr lang="en-US" sz="1100">
                          <a:solidFill>
                            <a:srgbClr val="333333"/>
                          </a:solidFill>
                          <a:effectLst/>
                          <a:latin typeface="Arial" panose="020B0604020202020204" pitchFamily="34" charset="0"/>
                          <a:ea typeface="Arial" panose="020B0604020202020204" pitchFamily="34" charset="0"/>
                        </a:rPr>
                        <a:t>Tämä kysely pitäisilähettää vanhemmille ihmisille</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1955681079"/>
                  </a:ext>
                </a:extLst>
              </a:tr>
              <a:tr h="328497">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 </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Ei voi koskaan tietää, millainen on kunto 10 vuoden päästä. Onko enää elossakaan</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842585"/>
                  </a:ext>
                </a:extLst>
              </a:tr>
              <a:tr h="328497">
                <a:tc>
                  <a:txBody>
                    <a:bodyPr/>
                    <a:lstStyle/>
                    <a:p>
                      <a:pPr algn="ctr">
                        <a:spcAft>
                          <a:spcPts val="0"/>
                        </a:spcAft>
                      </a:pPr>
                      <a:r>
                        <a:rPr lang="en-US" sz="1100">
                          <a:solidFill>
                            <a:srgbClr val="333333"/>
                          </a:solidFill>
                          <a:effectLst/>
                          <a:latin typeface="Arial" panose="020B0604020202020204" pitchFamily="34" charset="0"/>
                          <a:ea typeface="Arial" panose="020B0604020202020204" pitchFamily="34" charset="0"/>
                        </a:rPr>
                        <a:t> </a:t>
                      </a:r>
                      <a:endParaRPr lang="fi-FI" sz="110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gn="ctr">
                        <a:spcAft>
                          <a:spcPts val="0"/>
                        </a:spcAft>
                      </a:pPr>
                      <a:r>
                        <a:rPr lang="en-US" sz="1100" dirty="0" err="1">
                          <a:solidFill>
                            <a:srgbClr val="333333"/>
                          </a:solidFill>
                          <a:effectLst/>
                          <a:latin typeface="Arial" panose="020B0604020202020204" pitchFamily="34" charset="0"/>
                          <a:ea typeface="Arial" panose="020B0604020202020204" pitchFamily="34" charset="0"/>
                        </a:rPr>
                        <a:t>Teiden</a:t>
                      </a:r>
                      <a:r>
                        <a:rPr lang="en-US" sz="1100" dirty="0">
                          <a:solidFill>
                            <a:srgbClr val="333333"/>
                          </a:solidFill>
                          <a:effectLst/>
                          <a:latin typeface="Arial" panose="020B0604020202020204" pitchFamily="34" charset="0"/>
                          <a:ea typeface="Arial" panose="020B0604020202020204" pitchFamily="34" charset="0"/>
                        </a:rPr>
                        <a:t> </a:t>
                      </a:r>
                      <a:r>
                        <a:rPr lang="en-US" sz="1100" dirty="0" err="1">
                          <a:solidFill>
                            <a:srgbClr val="333333"/>
                          </a:solidFill>
                          <a:effectLst/>
                          <a:latin typeface="Arial" panose="020B0604020202020204" pitchFamily="34" charset="0"/>
                          <a:ea typeface="Arial" panose="020B0604020202020204" pitchFamily="34" charset="0"/>
                        </a:rPr>
                        <a:t>kunto</a:t>
                      </a:r>
                      <a:r>
                        <a:rPr lang="en-US" sz="1100" dirty="0">
                          <a:solidFill>
                            <a:srgbClr val="333333"/>
                          </a:solidFill>
                          <a:effectLst/>
                          <a:latin typeface="Arial" panose="020B0604020202020204" pitchFamily="34" charset="0"/>
                          <a:ea typeface="Arial" panose="020B0604020202020204" pitchFamily="34" charset="0"/>
                        </a:rPr>
                        <a:t> ja </a:t>
                      </a:r>
                      <a:r>
                        <a:rPr lang="en-US" sz="1100" dirty="0" err="1">
                          <a:solidFill>
                            <a:srgbClr val="333333"/>
                          </a:solidFill>
                          <a:effectLst/>
                          <a:latin typeface="Arial" panose="020B0604020202020204" pitchFamily="34" charset="0"/>
                          <a:ea typeface="Arial" panose="020B0604020202020204" pitchFamily="34" charset="0"/>
                        </a:rPr>
                        <a:t>hoito</a:t>
                      </a:r>
                      <a:r>
                        <a:rPr lang="en-US" sz="1100" dirty="0">
                          <a:solidFill>
                            <a:srgbClr val="333333"/>
                          </a:solidFill>
                          <a:effectLst/>
                          <a:latin typeface="Arial" panose="020B0604020202020204" pitchFamily="34" charset="0"/>
                          <a:ea typeface="Arial" panose="020B0604020202020204" pitchFamily="34" charset="0"/>
                        </a:rPr>
                        <a:t> on </a:t>
                      </a:r>
                      <a:r>
                        <a:rPr lang="en-US" sz="1100" dirty="0" err="1">
                          <a:solidFill>
                            <a:srgbClr val="333333"/>
                          </a:solidFill>
                          <a:effectLst/>
                          <a:latin typeface="Arial" panose="020B0604020202020204" pitchFamily="34" charset="0"/>
                          <a:ea typeface="Arial" panose="020B0604020202020204" pitchFamily="34" charset="0"/>
                        </a:rPr>
                        <a:t>sivukylillä</a:t>
                      </a:r>
                      <a:r>
                        <a:rPr lang="en-US" sz="1100" dirty="0">
                          <a:solidFill>
                            <a:srgbClr val="333333"/>
                          </a:solidFill>
                          <a:effectLst/>
                          <a:latin typeface="Arial" panose="020B0604020202020204" pitchFamily="34" charset="0"/>
                          <a:ea typeface="Arial" panose="020B0604020202020204" pitchFamily="34" charset="0"/>
                        </a:rPr>
                        <a:t> </a:t>
                      </a:r>
                      <a:r>
                        <a:rPr lang="en-US" sz="1100" dirty="0" err="1">
                          <a:solidFill>
                            <a:srgbClr val="333333"/>
                          </a:solidFill>
                          <a:effectLst/>
                          <a:latin typeface="Arial" panose="020B0604020202020204" pitchFamily="34" charset="0"/>
                          <a:ea typeface="Arial" panose="020B0604020202020204" pitchFamily="34" charset="0"/>
                        </a:rPr>
                        <a:t>ihan</a:t>
                      </a:r>
                      <a:r>
                        <a:rPr lang="en-US" sz="1100" dirty="0">
                          <a:solidFill>
                            <a:srgbClr val="333333"/>
                          </a:solidFill>
                          <a:effectLst/>
                          <a:latin typeface="Arial" panose="020B0604020202020204" pitchFamily="34" charset="0"/>
                          <a:ea typeface="Arial" panose="020B0604020202020204" pitchFamily="34" charset="0"/>
                        </a:rPr>
                        <a:t> </a:t>
                      </a:r>
                      <a:r>
                        <a:rPr lang="en-US" sz="1100" dirty="0" err="1">
                          <a:solidFill>
                            <a:srgbClr val="333333"/>
                          </a:solidFill>
                          <a:effectLst/>
                          <a:latin typeface="Arial" panose="020B0604020202020204" pitchFamily="34" charset="0"/>
                          <a:ea typeface="Arial" panose="020B0604020202020204" pitchFamily="34" charset="0"/>
                        </a:rPr>
                        <a:t>retuperällä</a:t>
                      </a:r>
                      <a:r>
                        <a:rPr lang="en-US" sz="1100" dirty="0">
                          <a:solidFill>
                            <a:srgbClr val="333333"/>
                          </a:solidFill>
                          <a:effectLst/>
                          <a:latin typeface="Arial" panose="020B0604020202020204" pitchFamily="34" charset="0"/>
                          <a:ea typeface="Arial" panose="020B0604020202020204" pitchFamily="34" charset="0"/>
                        </a:rPr>
                        <a:t> </a:t>
                      </a:r>
                      <a:r>
                        <a:rPr lang="en-US" sz="1100" dirty="0" err="1">
                          <a:solidFill>
                            <a:srgbClr val="333333"/>
                          </a:solidFill>
                          <a:effectLst/>
                          <a:latin typeface="Arial" panose="020B0604020202020204" pitchFamily="34" charset="0"/>
                          <a:ea typeface="Arial" panose="020B0604020202020204" pitchFamily="34" charset="0"/>
                        </a:rPr>
                        <a:t>esim</a:t>
                      </a:r>
                      <a:r>
                        <a:rPr lang="en-US" sz="1100" dirty="0">
                          <a:solidFill>
                            <a:srgbClr val="333333"/>
                          </a:solidFill>
                          <a:effectLst/>
                          <a:latin typeface="Arial" panose="020B0604020202020204" pitchFamily="34" charset="0"/>
                          <a:ea typeface="Arial" panose="020B0604020202020204" pitchFamily="34" charset="0"/>
                        </a:rPr>
                        <a:t>. </a:t>
                      </a:r>
                      <a:r>
                        <a:rPr lang="en-US" sz="1100" dirty="0" err="1">
                          <a:solidFill>
                            <a:srgbClr val="333333"/>
                          </a:solidFill>
                          <a:effectLst/>
                          <a:latin typeface="Arial" panose="020B0604020202020204" pitchFamily="34" charset="0"/>
                          <a:ea typeface="Arial" panose="020B0604020202020204" pitchFamily="34" charset="0"/>
                        </a:rPr>
                        <a:t>Kannonsahantie</a:t>
                      </a:r>
                      <a:endParaRPr lang="fi-FI" sz="1100" dirty="0">
                        <a:effectLst/>
                        <a:latin typeface="Times New Roman" panose="02020603050405020304" pitchFamily="18" charset="0"/>
                        <a:ea typeface="Times New Roman" panose="02020603050405020304" pitchFamily="18" charset="0"/>
                      </a:endParaRPr>
                    </a:p>
                  </a:txBody>
                  <a:tcPr marL="61593" marR="61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extLst>
                  <a:ext uri="{0D108BD9-81ED-4DB2-BD59-A6C34878D82A}">
                    <a16:rowId xmlns:a16="http://schemas.microsoft.com/office/drawing/2014/main" val="957183796"/>
                  </a:ext>
                </a:extLst>
              </a:tr>
            </a:tbl>
          </a:graphicData>
        </a:graphic>
      </p:graphicFrame>
    </p:spTree>
    <p:extLst>
      <p:ext uri="{BB962C8B-B14F-4D97-AF65-F5344CB8AC3E}">
        <p14:creationId xmlns:p14="http://schemas.microsoft.com/office/powerpoint/2010/main" val="10148129"/>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F35D984B-67CD-47C2-85B8-50E74217FA4E}"/>
              </a:ext>
            </a:extLst>
          </p:cNvPr>
          <p:cNvSpPr txBox="1"/>
          <p:nvPr/>
        </p:nvSpPr>
        <p:spPr>
          <a:xfrm>
            <a:off x="899592" y="648577"/>
            <a:ext cx="7128792" cy="369332"/>
          </a:xfrm>
          <a:prstGeom prst="rect">
            <a:avLst/>
          </a:prstGeom>
          <a:noFill/>
        </p:spPr>
        <p:txBody>
          <a:bodyPr wrap="square" rtlCol="0">
            <a:spAutoFit/>
          </a:bodyPr>
          <a:lstStyle/>
          <a:p>
            <a:pPr algn="ctr"/>
            <a:r>
              <a:rPr lang="fi-FI" b="1" dirty="0"/>
              <a:t>KANNONKOSKEN VASTAAJIEN TAUSTATIEDOT</a:t>
            </a:r>
          </a:p>
        </p:txBody>
      </p:sp>
      <p:graphicFrame>
        <p:nvGraphicFramePr>
          <p:cNvPr id="5" name="ChartObject">
            <a:extLst>
              <a:ext uri="{FF2B5EF4-FFF2-40B4-BE49-F238E27FC236}">
                <a16:creationId xmlns:a16="http://schemas.microsoft.com/office/drawing/2014/main" id="{04B99F00-650D-4CCE-9961-266C8AF68A01}"/>
              </a:ext>
            </a:extLst>
          </p:cNvPr>
          <p:cNvGraphicFramePr/>
          <p:nvPr>
            <p:extLst>
              <p:ext uri="{D42A27DB-BD31-4B8C-83A1-F6EECF244321}">
                <p14:modId xmlns:p14="http://schemas.microsoft.com/office/powerpoint/2010/main" val="2660552931"/>
              </p:ext>
            </p:extLst>
          </p:nvPr>
        </p:nvGraphicFramePr>
        <p:xfrm>
          <a:off x="251520" y="1391280"/>
          <a:ext cx="3672408" cy="2037720"/>
        </p:xfrm>
        <a:graphic>
          <a:graphicData uri="http://schemas.openxmlformats.org/drawingml/2006/chart">
            <c:chart xmlns:c="http://schemas.openxmlformats.org/drawingml/2006/chart" xmlns:r="http://schemas.openxmlformats.org/officeDocument/2006/relationships" r:id="rId5"/>
          </a:graphicData>
        </a:graphic>
      </p:graphicFrame>
      <p:sp>
        <p:nvSpPr>
          <p:cNvPr id="6" name="Tekstiruutu 5">
            <a:extLst>
              <a:ext uri="{FF2B5EF4-FFF2-40B4-BE49-F238E27FC236}">
                <a16:creationId xmlns:a16="http://schemas.microsoft.com/office/drawing/2014/main" id="{BF860B78-4F7C-4E16-91DD-54696F1A1828}"/>
              </a:ext>
            </a:extLst>
          </p:cNvPr>
          <p:cNvSpPr txBox="1"/>
          <p:nvPr/>
        </p:nvSpPr>
        <p:spPr>
          <a:xfrm>
            <a:off x="899592" y="1130016"/>
            <a:ext cx="3168352" cy="307777"/>
          </a:xfrm>
          <a:prstGeom prst="rect">
            <a:avLst/>
          </a:prstGeom>
          <a:noFill/>
        </p:spPr>
        <p:txBody>
          <a:bodyPr wrap="square" rtlCol="0">
            <a:spAutoFit/>
          </a:bodyPr>
          <a:lstStyle/>
          <a:p>
            <a:r>
              <a:rPr lang="fi-FI" sz="1400" dirty="0"/>
              <a:t>SUKUPUOLI</a:t>
            </a:r>
          </a:p>
        </p:txBody>
      </p:sp>
      <p:graphicFrame>
        <p:nvGraphicFramePr>
          <p:cNvPr id="7" name="ChartObject">
            <a:extLst>
              <a:ext uri="{FF2B5EF4-FFF2-40B4-BE49-F238E27FC236}">
                <a16:creationId xmlns:a16="http://schemas.microsoft.com/office/drawing/2014/main" id="{FDFBADDF-25BF-4F2E-9590-9597DE133CCA}"/>
              </a:ext>
            </a:extLst>
          </p:cNvPr>
          <p:cNvGraphicFramePr/>
          <p:nvPr>
            <p:extLst>
              <p:ext uri="{D42A27DB-BD31-4B8C-83A1-F6EECF244321}">
                <p14:modId xmlns:p14="http://schemas.microsoft.com/office/powerpoint/2010/main" val="1710900487"/>
              </p:ext>
            </p:extLst>
          </p:nvPr>
        </p:nvGraphicFramePr>
        <p:xfrm>
          <a:off x="251520" y="3861048"/>
          <a:ext cx="3672408" cy="2178184"/>
        </p:xfrm>
        <a:graphic>
          <a:graphicData uri="http://schemas.openxmlformats.org/drawingml/2006/chart">
            <c:chart xmlns:c="http://schemas.openxmlformats.org/drawingml/2006/chart" xmlns:r="http://schemas.openxmlformats.org/officeDocument/2006/relationships" r:id="rId6"/>
          </a:graphicData>
        </a:graphic>
      </p:graphicFrame>
      <p:sp>
        <p:nvSpPr>
          <p:cNvPr id="8" name="Tekstiruutu 7">
            <a:extLst>
              <a:ext uri="{FF2B5EF4-FFF2-40B4-BE49-F238E27FC236}">
                <a16:creationId xmlns:a16="http://schemas.microsoft.com/office/drawing/2014/main" id="{CE657EE1-3E75-4C26-9A3E-3F7AC695EFEF}"/>
              </a:ext>
            </a:extLst>
          </p:cNvPr>
          <p:cNvSpPr txBox="1"/>
          <p:nvPr/>
        </p:nvSpPr>
        <p:spPr>
          <a:xfrm>
            <a:off x="953433" y="3562439"/>
            <a:ext cx="2952328" cy="307777"/>
          </a:xfrm>
          <a:prstGeom prst="rect">
            <a:avLst/>
          </a:prstGeom>
          <a:noFill/>
        </p:spPr>
        <p:txBody>
          <a:bodyPr wrap="square" rtlCol="0">
            <a:spAutoFit/>
          </a:bodyPr>
          <a:lstStyle/>
          <a:p>
            <a:r>
              <a:rPr lang="fi-FI" sz="1400" dirty="0"/>
              <a:t>PERHETILANNE</a:t>
            </a:r>
          </a:p>
        </p:txBody>
      </p:sp>
      <p:graphicFrame>
        <p:nvGraphicFramePr>
          <p:cNvPr id="10" name="Taulukko 9">
            <a:extLst>
              <a:ext uri="{FF2B5EF4-FFF2-40B4-BE49-F238E27FC236}">
                <a16:creationId xmlns:a16="http://schemas.microsoft.com/office/drawing/2014/main" id="{4BD179F6-5E62-4E10-AF51-049A65C1CFE3}"/>
              </a:ext>
            </a:extLst>
          </p:cNvPr>
          <p:cNvGraphicFramePr>
            <a:graphicFrameLocks noGrp="1"/>
          </p:cNvGraphicFramePr>
          <p:nvPr>
            <p:extLst>
              <p:ext uri="{D42A27DB-BD31-4B8C-83A1-F6EECF244321}">
                <p14:modId xmlns:p14="http://schemas.microsoft.com/office/powerpoint/2010/main" val="2807684271"/>
              </p:ext>
            </p:extLst>
          </p:nvPr>
        </p:nvGraphicFramePr>
        <p:xfrm>
          <a:off x="4192240" y="3301628"/>
          <a:ext cx="4746980" cy="548640"/>
        </p:xfrm>
        <a:graphic>
          <a:graphicData uri="http://schemas.openxmlformats.org/drawingml/2006/table">
            <a:tbl>
              <a:tblPr firstRow="1" bandRow="1"/>
              <a:tblGrid>
                <a:gridCol w="1186745">
                  <a:extLst>
                    <a:ext uri="{9D8B030D-6E8A-4147-A177-3AD203B41FA5}">
                      <a16:colId xmlns:a16="http://schemas.microsoft.com/office/drawing/2014/main" val="1056618007"/>
                    </a:ext>
                  </a:extLst>
                </a:gridCol>
                <a:gridCol w="1186745">
                  <a:extLst>
                    <a:ext uri="{9D8B030D-6E8A-4147-A177-3AD203B41FA5}">
                      <a16:colId xmlns:a16="http://schemas.microsoft.com/office/drawing/2014/main" val="1900630070"/>
                    </a:ext>
                  </a:extLst>
                </a:gridCol>
                <a:gridCol w="1186745">
                  <a:extLst>
                    <a:ext uri="{9D8B030D-6E8A-4147-A177-3AD203B41FA5}">
                      <a16:colId xmlns:a16="http://schemas.microsoft.com/office/drawing/2014/main" val="689081504"/>
                    </a:ext>
                  </a:extLst>
                </a:gridCol>
                <a:gridCol w="1186745">
                  <a:extLst>
                    <a:ext uri="{9D8B030D-6E8A-4147-A177-3AD203B41FA5}">
                      <a16:colId xmlns:a16="http://schemas.microsoft.com/office/drawing/2014/main" val="2369779884"/>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err="1">
                          <a:solidFill>
                            <a:srgbClr val="333333"/>
                          </a:solidFill>
                          <a:latin typeface="Arial"/>
                        </a:rPr>
                        <a:t>Minimiarvo</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err="1">
                          <a:solidFill>
                            <a:srgbClr val="333333"/>
                          </a:solidFill>
                          <a:latin typeface="Arial"/>
                        </a:rPr>
                        <a:t>Maksimiarvo</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err="1">
                          <a:solidFill>
                            <a:srgbClr val="333333"/>
                          </a:solidFill>
                          <a:latin typeface="Arial"/>
                        </a:rPr>
                        <a:t>Keskiarvo</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err="1">
                          <a:solidFill>
                            <a:srgbClr val="333333"/>
                          </a:solidFill>
                          <a:latin typeface="Arial"/>
                        </a:rPr>
                        <a:t>Mediaani</a:t>
                      </a:r>
                      <a:endParaRPr sz="1200" b="1"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776617326"/>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a:solidFill>
                            <a:srgbClr val="333333"/>
                          </a:solidFill>
                          <a:latin typeface="Arial"/>
                        </a:rPr>
                        <a:t>62,0</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68,0</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65,3</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65,0</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429965203"/>
                  </a:ext>
                </a:extLst>
              </a:tr>
            </a:tbl>
          </a:graphicData>
        </a:graphic>
      </p:graphicFrame>
      <p:sp>
        <p:nvSpPr>
          <p:cNvPr id="12" name="Tekstiruutu 11">
            <a:extLst>
              <a:ext uri="{FF2B5EF4-FFF2-40B4-BE49-F238E27FC236}">
                <a16:creationId xmlns:a16="http://schemas.microsoft.com/office/drawing/2014/main" id="{6AFE405E-F090-41C3-9CB9-F0ACDE4B1E31}"/>
              </a:ext>
            </a:extLst>
          </p:cNvPr>
          <p:cNvSpPr txBox="1"/>
          <p:nvPr/>
        </p:nvSpPr>
        <p:spPr>
          <a:xfrm>
            <a:off x="4067944" y="2932296"/>
            <a:ext cx="4248472" cy="307777"/>
          </a:xfrm>
          <a:prstGeom prst="rect">
            <a:avLst/>
          </a:prstGeom>
          <a:noFill/>
        </p:spPr>
        <p:txBody>
          <a:bodyPr wrap="square" rtlCol="0">
            <a:spAutoFit/>
          </a:bodyPr>
          <a:lstStyle/>
          <a:p>
            <a:r>
              <a:rPr lang="fi-FI" sz="1400" dirty="0"/>
              <a:t>VASTAAJIEN IKÄ</a:t>
            </a:r>
          </a:p>
        </p:txBody>
      </p:sp>
    </p:spTree>
    <p:extLst>
      <p:ext uri="{BB962C8B-B14F-4D97-AF65-F5344CB8AC3E}">
        <p14:creationId xmlns:p14="http://schemas.microsoft.com/office/powerpoint/2010/main" val="3905110207"/>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CD060E31-360D-44B7-968A-06C0AB8085F7}"/>
              </a:ext>
            </a:extLst>
          </p:cNvPr>
          <p:cNvSpPr txBox="1"/>
          <p:nvPr/>
        </p:nvSpPr>
        <p:spPr>
          <a:xfrm>
            <a:off x="827584" y="476672"/>
            <a:ext cx="7128792" cy="369332"/>
          </a:xfrm>
          <a:prstGeom prst="rect">
            <a:avLst/>
          </a:prstGeom>
          <a:noFill/>
        </p:spPr>
        <p:txBody>
          <a:bodyPr wrap="square" rtlCol="0">
            <a:spAutoFit/>
          </a:bodyPr>
          <a:lstStyle/>
          <a:p>
            <a:r>
              <a:rPr lang="fi-FI" b="1" dirty="0"/>
              <a:t>ASUMINEN NYT JA PARAS ASUMINEN 10 VUODEN PÄÄSTÄ</a:t>
            </a:r>
          </a:p>
        </p:txBody>
      </p:sp>
      <p:graphicFrame>
        <p:nvGraphicFramePr>
          <p:cNvPr id="5" name="ChartObject">
            <a:extLst>
              <a:ext uri="{FF2B5EF4-FFF2-40B4-BE49-F238E27FC236}">
                <a16:creationId xmlns:a16="http://schemas.microsoft.com/office/drawing/2014/main" id="{7656EC06-5A67-453D-9F92-D10E227983AB}"/>
              </a:ext>
            </a:extLst>
          </p:cNvPr>
          <p:cNvGraphicFramePr/>
          <p:nvPr>
            <p:extLst>
              <p:ext uri="{D42A27DB-BD31-4B8C-83A1-F6EECF244321}">
                <p14:modId xmlns:p14="http://schemas.microsoft.com/office/powerpoint/2010/main" val="2045314926"/>
              </p:ext>
            </p:extLst>
          </p:nvPr>
        </p:nvGraphicFramePr>
        <p:xfrm>
          <a:off x="251520" y="980728"/>
          <a:ext cx="5686152" cy="2179986"/>
        </p:xfrm>
        <a:graphic>
          <a:graphicData uri="http://schemas.openxmlformats.org/drawingml/2006/chart">
            <c:chart xmlns:c="http://schemas.openxmlformats.org/drawingml/2006/chart" xmlns:r="http://schemas.openxmlformats.org/officeDocument/2006/relationships" r:id="rId5"/>
          </a:graphicData>
        </a:graphic>
      </p:graphicFrame>
      <p:sp>
        <p:nvSpPr>
          <p:cNvPr id="6" name="Tekstiruutu 5">
            <a:extLst>
              <a:ext uri="{FF2B5EF4-FFF2-40B4-BE49-F238E27FC236}">
                <a16:creationId xmlns:a16="http://schemas.microsoft.com/office/drawing/2014/main" id="{09184C0E-D8B3-41C3-90BB-058BFA45C37F}"/>
              </a:ext>
            </a:extLst>
          </p:cNvPr>
          <p:cNvSpPr txBox="1"/>
          <p:nvPr/>
        </p:nvSpPr>
        <p:spPr>
          <a:xfrm>
            <a:off x="395536" y="764704"/>
            <a:ext cx="4608512" cy="307777"/>
          </a:xfrm>
          <a:prstGeom prst="rect">
            <a:avLst/>
          </a:prstGeom>
          <a:noFill/>
        </p:spPr>
        <p:txBody>
          <a:bodyPr wrap="square" rtlCol="0">
            <a:spAutoFit/>
          </a:bodyPr>
          <a:lstStyle/>
          <a:p>
            <a:r>
              <a:rPr lang="fi-FI" sz="1400" dirty="0"/>
              <a:t>NYKYINEN ASUINYMPÄRISTÖ</a:t>
            </a:r>
          </a:p>
        </p:txBody>
      </p:sp>
      <p:graphicFrame>
        <p:nvGraphicFramePr>
          <p:cNvPr id="7" name="Taulukko 6">
            <a:extLst>
              <a:ext uri="{FF2B5EF4-FFF2-40B4-BE49-F238E27FC236}">
                <a16:creationId xmlns:a16="http://schemas.microsoft.com/office/drawing/2014/main" id="{1A8B5D46-0917-49E4-9A1C-8A9F1CCF0A0B}"/>
              </a:ext>
            </a:extLst>
          </p:cNvPr>
          <p:cNvGraphicFramePr>
            <a:graphicFrameLocks noGrp="1"/>
          </p:cNvGraphicFramePr>
          <p:nvPr>
            <p:extLst>
              <p:ext uri="{D42A27DB-BD31-4B8C-83A1-F6EECF244321}">
                <p14:modId xmlns:p14="http://schemas.microsoft.com/office/powerpoint/2010/main" val="1043352849"/>
              </p:ext>
            </p:extLst>
          </p:nvPr>
        </p:nvGraphicFramePr>
        <p:xfrm>
          <a:off x="5868144" y="1124744"/>
          <a:ext cx="3024336" cy="1852463"/>
        </p:xfrm>
        <a:graphic>
          <a:graphicData uri="http://schemas.openxmlformats.org/drawingml/2006/table">
            <a:tbl>
              <a:tblPr firstRow="1" bandRow="1"/>
              <a:tblGrid>
                <a:gridCol w="2592288">
                  <a:extLst>
                    <a:ext uri="{9D8B030D-6E8A-4147-A177-3AD203B41FA5}">
                      <a16:colId xmlns:a16="http://schemas.microsoft.com/office/drawing/2014/main" val="2577618013"/>
                    </a:ext>
                  </a:extLst>
                </a:gridCol>
                <a:gridCol w="432048">
                  <a:extLst>
                    <a:ext uri="{9D8B030D-6E8A-4147-A177-3AD203B41FA5}">
                      <a16:colId xmlns:a16="http://schemas.microsoft.com/office/drawing/2014/main" val="3217548139"/>
                    </a:ext>
                  </a:extLst>
                </a:gridCol>
              </a:tblGrid>
              <a:tr h="308744">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45735220"/>
                  </a:ext>
                </a:extLst>
              </a:tr>
              <a:tr h="720402">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dirty="0" err="1">
                          <a:solidFill>
                            <a:srgbClr val="333333"/>
                          </a:solidFill>
                          <a:latin typeface="Arial"/>
                        </a:rPr>
                        <a:t>Ydinkeskusta</a:t>
                      </a:r>
                      <a:r>
                        <a:rPr sz="1200" b="0" i="0" u="none" dirty="0">
                          <a:solidFill>
                            <a:srgbClr val="333333"/>
                          </a:solidFill>
                          <a:latin typeface="Arial"/>
                        </a:rPr>
                        <a:t>, </a:t>
                      </a:r>
                      <a:r>
                        <a:rPr sz="1200" b="0" i="0" u="none" dirty="0" err="1">
                          <a:solidFill>
                            <a:srgbClr val="333333"/>
                          </a:solidFill>
                          <a:latin typeface="Arial"/>
                        </a:rPr>
                        <a:t>palveluiden</a:t>
                      </a:r>
                      <a:r>
                        <a:rPr sz="1200" b="0" i="0" u="none" dirty="0">
                          <a:solidFill>
                            <a:srgbClr val="333333"/>
                          </a:solidFill>
                          <a:latin typeface="Arial"/>
                        </a:rPr>
                        <a:t> </a:t>
                      </a:r>
                      <a:r>
                        <a:rPr sz="1200" b="0" i="0" u="none" dirty="0" err="1">
                          <a:solidFill>
                            <a:srgbClr val="333333"/>
                          </a:solidFill>
                          <a:latin typeface="Arial"/>
                        </a:rPr>
                        <a:t>välittömässä</a:t>
                      </a:r>
                      <a:r>
                        <a:rPr sz="1200" b="0" i="0" u="none" dirty="0">
                          <a:solidFill>
                            <a:srgbClr val="333333"/>
                          </a:solidFill>
                          <a:latin typeface="Arial"/>
                        </a:rPr>
                        <a:t> </a:t>
                      </a:r>
                      <a:r>
                        <a:rPr sz="1200" b="0" i="0" u="none" dirty="0" err="1">
                          <a:solidFill>
                            <a:srgbClr val="333333"/>
                          </a:solidFill>
                          <a:latin typeface="Arial"/>
                        </a:rPr>
                        <a:t>läheisyydessä</a:t>
                      </a:r>
                      <a:r>
                        <a:rPr sz="1200" b="0" i="0" u="none" dirty="0">
                          <a:solidFill>
                            <a:srgbClr val="333333"/>
                          </a:solidFill>
                          <a:latin typeface="Arial"/>
                        </a:rPr>
                        <a:t> (</a:t>
                      </a:r>
                      <a:r>
                        <a:rPr sz="1200" b="0" i="0" u="none" dirty="0" err="1">
                          <a:solidFill>
                            <a:srgbClr val="333333"/>
                          </a:solidFill>
                          <a:latin typeface="Arial"/>
                        </a:rPr>
                        <a:t>alle</a:t>
                      </a:r>
                      <a:r>
                        <a:rPr sz="1200" b="0" i="0" u="none" dirty="0">
                          <a:solidFill>
                            <a:srgbClr val="333333"/>
                          </a:solidFill>
                          <a:latin typeface="Arial"/>
                        </a:rPr>
                        <a:t> 500 </a:t>
                      </a:r>
                      <a:r>
                        <a:rPr sz="1200" b="0" i="0" u="none" dirty="0" err="1">
                          <a:solidFill>
                            <a:srgbClr val="333333"/>
                          </a:solidFill>
                          <a:latin typeface="Arial"/>
                        </a:rPr>
                        <a:t>metriä</a:t>
                      </a:r>
                      <a:r>
                        <a:rPr sz="1200" b="0" i="0" u="none" dirty="0">
                          <a:solidFill>
                            <a:srgbClr val="333333"/>
                          </a:solidFill>
                          <a:latin typeface="Arial"/>
                        </a:rPr>
                        <a:t> </a:t>
                      </a:r>
                      <a:r>
                        <a:rPr sz="1200" b="0" i="0" u="none" dirty="0" err="1">
                          <a:solidFill>
                            <a:srgbClr val="333333"/>
                          </a:solidFill>
                          <a:latin typeface="Arial"/>
                        </a:rPr>
                        <a:t>ydinkeskustasta</a:t>
                      </a:r>
                      <a:r>
                        <a:rPr sz="1200" b="0" i="0" u="none" dirty="0">
                          <a:solidFill>
                            <a:srgbClr val="333333"/>
                          </a:solidFill>
                          <a:latin typeface="Arial"/>
                        </a:rPr>
                        <a:t>)</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25</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03502077"/>
                  </a:ext>
                </a:extLst>
              </a:tr>
              <a:tr h="514573">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Muu taajama-alue keskustassa (yli 500 metriä ydinkeskustaan)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11</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896116990"/>
                  </a:ext>
                </a:extLst>
              </a:tr>
              <a:tr h="308744">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Sivukylä tai haja-asutusalue</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64</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679197817"/>
                  </a:ext>
                </a:extLst>
              </a:tr>
            </a:tbl>
          </a:graphicData>
        </a:graphic>
      </p:graphicFrame>
      <p:graphicFrame>
        <p:nvGraphicFramePr>
          <p:cNvPr id="8" name="ChartObject">
            <a:extLst>
              <a:ext uri="{FF2B5EF4-FFF2-40B4-BE49-F238E27FC236}">
                <a16:creationId xmlns:a16="http://schemas.microsoft.com/office/drawing/2014/main" id="{B1F70BA1-7396-4977-B8A5-22274B83F2B7}"/>
              </a:ext>
            </a:extLst>
          </p:cNvPr>
          <p:cNvGraphicFramePr/>
          <p:nvPr>
            <p:extLst>
              <p:ext uri="{D42A27DB-BD31-4B8C-83A1-F6EECF244321}">
                <p14:modId xmlns:p14="http://schemas.microsoft.com/office/powerpoint/2010/main" val="1791273904"/>
              </p:ext>
            </p:extLst>
          </p:nvPr>
        </p:nvGraphicFramePr>
        <p:xfrm>
          <a:off x="254000" y="3560716"/>
          <a:ext cx="5683672" cy="2288667"/>
        </p:xfrm>
        <a:graphic>
          <a:graphicData uri="http://schemas.openxmlformats.org/drawingml/2006/chart">
            <c:chart xmlns:c="http://schemas.openxmlformats.org/drawingml/2006/chart" xmlns:r="http://schemas.openxmlformats.org/officeDocument/2006/relationships" r:id="rId6"/>
          </a:graphicData>
        </a:graphic>
      </p:graphicFrame>
      <p:sp>
        <p:nvSpPr>
          <p:cNvPr id="9" name="Tekstiruutu 8">
            <a:extLst>
              <a:ext uri="{FF2B5EF4-FFF2-40B4-BE49-F238E27FC236}">
                <a16:creationId xmlns:a16="http://schemas.microsoft.com/office/drawing/2014/main" id="{7C87088C-7377-4F76-B543-7932145BC7C3}"/>
              </a:ext>
            </a:extLst>
          </p:cNvPr>
          <p:cNvSpPr txBox="1"/>
          <p:nvPr/>
        </p:nvSpPr>
        <p:spPr>
          <a:xfrm>
            <a:off x="467544" y="3248233"/>
            <a:ext cx="5832648" cy="307777"/>
          </a:xfrm>
          <a:prstGeom prst="rect">
            <a:avLst/>
          </a:prstGeom>
          <a:noFill/>
        </p:spPr>
        <p:txBody>
          <a:bodyPr wrap="square" rtlCol="0">
            <a:spAutoFit/>
          </a:bodyPr>
          <a:lstStyle/>
          <a:p>
            <a:r>
              <a:rPr lang="fi-FI" sz="1400" dirty="0"/>
              <a:t>PARHAAKSI ARVIOITU ASUINYMPÄRISTÖ 10 VUODEN PÄÄSTÄ</a:t>
            </a:r>
          </a:p>
        </p:txBody>
      </p:sp>
      <p:graphicFrame>
        <p:nvGraphicFramePr>
          <p:cNvPr id="10" name="Taulukko 9">
            <a:extLst>
              <a:ext uri="{FF2B5EF4-FFF2-40B4-BE49-F238E27FC236}">
                <a16:creationId xmlns:a16="http://schemas.microsoft.com/office/drawing/2014/main" id="{64DB4F02-34AF-4970-A510-FABACD90CCA5}"/>
              </a:ext>
            </a:extLst>
          </p:cNvPr>
          <p:cNvGraphicFramePr>
            <a:graphicFrameLocks noGrp="1"/>
          </p:cNvGraphicFramePr>
          <p:nvPr>
            <p:extLst>
              <p:ext uri="{D42A27DB-BD31-4B8C-83A1-F6EECF244321}">
                <p14:modId xmlns:p14="http://schemas.microsoft.com/office/powerpoint/2010/main" val="4290093590"/>
              </p:ext>
            </p:extLst>
          </p:nvPr>
        </p:nvGraphicFramePr>
        <p:xfrm>
          <a:off x="5876296" y="3744221"/>
          <a:ext cx="3048930" cy="1763063"/>
        </p:xfrm>
        <a:graphic>
          <a:graphicData uri="http://schemas.openxmlformats.org/drawingml/2006/table">
            <a:tbl>
              <a:tblPr firstRow="1" bandRow="1"/>
              <a:tblGrid>
                <a:gridCol w="2584137">
                  <a:extLst>
                    <a:ext uri="{9D8B030D-6E8A-4147-A177-3AD203B41FA5}">
                      <a16:colId xmlns:a16="http://schemas.microsoft.com/office/drawing/2014/main" val="431916711"/>
                    </a:ext>
                  </a:extLst>
                </a:gridCol>
                <a:gridCol w="464793">
                  <a:extLst>
                    <a:ext uri="{9D8B030D-6E8A-4147-A177-3AD203B41FA5}">
                      <a16:colId xmlns:a16="http://schemas.microsoft.com/office/drawing/2014/main" val="2062123876"/>
                    </a:ext>
                  </a:extLst>
                </a:gridCol>
              </a:tblGrid>
              <a:tr h="377799">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1497946946"/>
                  </a:ext>
                </a:extLst>
              </a:tr>
              <a:tr h="629666">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Ydinkeskusta, palveluiden välittömässä läheisyydessä</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46</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869453460"/>
                  </a:ext>
                </a:extLst>
              </a:tr>
              <a:tr h="377799">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Muu taajama-alueella keskustassa</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20</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408616156"/>
                  </a:ext>
                </a:extLst>
              </a:tr>
              <a:tr h="377799">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dirty="0" err="1">
                          <a:solidFill>
                            <a:srgbClr val="333333"/>
                          </a:solidFill>
                          <a:latin typeface="Arial"/>
                        </a:rPr>
                        <a:t>Sivukylä</a:t>
                      </a:r>
                      <a:r>
                        <a:rPr sz="1200" b="0" i="0" u="none" dirty="0">
                          <a:solidFill>
                            <a:srgbClr val="333333"/>
                          </a:solidFill>
                          <a:latin typeface="Arial"/>
                        </a:rPr>
                        <a:t> tai </a:t>
                      </a:r>
                      <a:r>
                        <a:rPr sz="1200" b="0" i="0" u="none" dirty="0" err="1">
                          <a:solidFill>
                            <a:srgbClr val="333333"/>
                          </a:solidFill>
                          <a:latin typeface="Arial"/>
                        </a:rPr>
                        <a:t>haja-asutusalue</a:t>
                      </a:r>
                      <a:endParaRPr sz="1200" b="0"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33</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648627175"/>
                  </a:ext>
                </a:extLst>
              </a:tr>
            </a:tbl>
          </a:graphicData>
        </a:graphic>
      </p:graphicFrame>
      <p:sp>
        <p:nvSpPr>
          <p:cNvPr id="11" name="Tekstiruutu 10">
            <a:extLst>
              <a:ext uri="{FF2B5EF4-FFF2-40B4-BE49-F238E27FC236}">
                <a16:creationId xmlns:a16="http://schemas.microsoft.com/office/drawing/2014/main" id="{93FF952E-8462-4D08-9DCD-60A9563AB320}"/>
              </a:ext>
            </a:extLst>
          </p:cNvPr>
          <p:cNvSpPr txBox="1"/>
          <p:nvPr/>
        </p:nvSpPr>
        <p:spPr>
          <a:xfrm>
            <a:off x="1761039" y="5849383"/>
            <a:ext cx="5403249" cy="954107"/>
          </a:xfrm>
          <a:prstGeom prst="rect">
            <a:avLst/>
          </a:prstGeom>
          <a:noFill/>
        </p:spPr>
        <p:txBody>
          <a:bodyPr wrap="square" rtlCol="0">
            <a:spAutoFit/>
          </a:bodyPr>
          <a:lstStyle/>
          <a:p>
            <a:r>
              <a:rPr lang="fi-FI" sz="1400" dirty="0">
                <a:solidFill>
                  <a:srgbClr val="FF0000"/>
                </a:solidFill>
              </a:rPr>
              <a:t>Kannonkosken vastaajista hieman keskimääräistä useampi asuu sivukylällä. Muutos näkemyksissä 10 vuoden päähän on jyrkempi kuin keskimäärin kyselyssä </a:t>
            </a:r>
            <a:r>
              <a:rPr lang="fi-FI" sz="1400" dirty="0">
                <a:solidFill>
                  <a:srgbClr val="FF0000"/>
                </a:solidFill>
                <a:sym typeface="Wingdings" panose="05000000000000000000" pitchFamily="2" charset="2"/>
              </a:rPr>
              <a:t> 2/3 näkee taajama-alueella asumisen parhaaksi asuinympäristöksi 10 vuoden päästä</a:t>
            </a:r>
            <a:endParaRPr lang="fi-FI" sz="1400" dirty="0">
              <a:solidFill>
                <a:srgbClr val="FF0000"/>
              </a:solidFill>
            </a:endParaRPr>
          </a:p>
        </p:txBody>
      </p:sp>
    </p:spTree>
    <p:extLst>
      <p:ext uri="{BB962C8B-B14F-4D97-AF65-F5344CB8AC3E}">
        <p14:creationId xmlns:p14="http://schemas.microsoft.com/office/powerpoint/2010/main" val="140597934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graphicFrame>
        <p:nvGraphicFramePr>
          <p:cNvPr id="5" name="ChartObject">
            <a:extLst>
              <a:ext uri="{FF2B5EF4-FFF2-40B4-BE49-F238E27FC236}">
                <a16:creationId xmlns:a16="http://schemas.microsoft.com/office/drawing/2014/main" id="{F81BC469-895A-48E3-A9C4-C17ADF89973A}"/>
              </a:ext>
            </a:extLst>
          </p:cNvPr>
          <p:cNvGraphicFramePr/>
          <p:nvPr>
            <p:extLst>
              <p:ext uri="{D42A27DB-BD31-4B8C-83A1-F6EECF244321}">
                <p14:modId xmlns:p14="http://schemas.microsoft.com/office/powerpoint/2010/main" val="3497206243"/>
              </p:ext>
            </p:extLst>
          </p:nvPr>
        </p:nvGraphicFramePr>
        <p:xfrm>
          <a:off x="254000" y="815216"/>
          <a:ext cx="5182096" cy="2181736"/>
        </p:xfrm>
        <a:graphic>
          <a:graphicData uri="http://schemas.openxmlformats.org/drawingml/2006/chart">
            <c:chart xmlns:c="http://schemas.openxmlformats.org/drawingml/2006/chart" xmlns:r="http://schemas.openxmlformats.org/officeDocument/2006/relationships" r:id="rId5"/>
          </a:graphicData>
        </a:graphic>
      </p:graphicFrame>
      <p:sp>
        <p:nvSpPr>
          <p:cNvPr id="2" name="Tekstiruutu 1">
            <a:extLst>
              <a:ext uri="{FF2B5EF4-FFF2-40B4-BE49-F238E27FC236}">
                <a16:creationId xmlns:a16="http://schemas.microsoft.com/office/drawing/2014/main" id="{8B4E6A3F-AE84-4A45-83E0-F6EA3EC840DF}"/>
              </a:ext>
            </a:extLst>
          </p:cNvPr>
          <p:cNvSpPr txBox="1"/>
          <p:nvPr/>
        </p:nvSpPr>
        <p:spPr>
          <a:xfrm>
            <a:off x="467544" y="548680"/>
            <a:ext cx="4680520" cy="307777"/>
          </a:xfrm>
          <a:prstGeom prst="rect">
            <a:avLst/>
          </a:prstGeom>
          <a:noFill/>
        </p:spPr>
        <p:txBody>
          <a:bodyPr wrap="square" rtlCol="0">
            <a:spAutoFit/>
          </a:bodyPr>
          <a:lstStyle/>
          <a:p>
            <a:r>
              <a:rPr lang="fi-FI" sz="1400" dirty="0"/>
              <a:t>NYKYINEN ASUMISMUOTO</a:t>
            </a:r>
          </a:p>
        </p:txBody>
      </p:sp>
      <p:graphicFrame>
        <p:nvGraphicFramePr>
          <p:cNvPr id="6" name="Taulukko 5">
            <a:extLst>
              <a:ext uri="{FF2B5EF4-FFF2-40B4-BE49-F238E27FC236}">
                <a16:creationId xmlns:a16="http://schemas.microsoft.com/office/drawing/2014/main" id="{DBECDD14-5CE4-4765-A62A-D3DDC990B748}"/>
              </a:ext>
            </a:extLst>
          </p:cNvPr>
          <p:cNvGraphicFramePr>
            <a:graphicFrameLocks noGrp="1"/>
          </p:cNvGraphicFramePr>
          <p:nvPr>
            <p:extLst>
              <p:ext uri="{D42A27DB-BD31-4B8C-83A1-F6EECF244321}">
                <p14:modId xmlns:p14="http://schemas.microsoft.com/office/powerpoint/2010/main" val="2807959255"/>
              </p:ext>
            </p:extLst>
          </p:nvPr>
        </p:nvGraphicFramePr>
        <p:xfrm>
          <a:off x="5292080" y="980728"/>
          <a:ext cx="3525912" cy="1645920"/>
        </p:xfrm>
        <a:graphic>
          <a:graphicData uri="http://schemas.openxmlformats.org/drawingml/2006/table">
            <a:tbl>
              <a:tblPr firstRow="1" bandRow="1"/>
              <a:tblGrid>
                <a:gridCol w="3024336">
                  <a:extLst>
                    <a:ext uri="{9D8B030D-6E8A-4147-A177-3AD203B41FA5}">
                      <a16:colId xmlns:a16="http://schemas.microsoft.com/office/drawing/2014/main" val="90993112"/>
                    </a:ext>
                  </a:extLst>
                </a:gridCol>
                <a:gridCol w="501576">
                  <a:extLst>
                    <a:ext uri="{9D8B030D-6E8A-4147-A177-3AD203B41FA5}">
                      <a16:colId xmlns:a16="http://schemas.microsoft.com/office/drawing/2014/main" val="768091094"/>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188686721"/>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Omakotitalo</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77</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142637663"/>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Rivitalo</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21</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743601780"/>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Kerrostalo ilman hissiä</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1</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1940277"/>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Hissillinen kerrostalo</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1</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7464378"/>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Joku muu</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1</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990082616"/>
                  </a:ext>
                </a:extLst>
              </a:tr>
            </a:tbl>
          </a:graphicData>
        </a:graphic>
      </p:graphicFrame>
      <p:graphicFrame>
        <p:nvGraphicFramePr>
          <p:cNvPr id="7" name="ChartObject">
            <a:extLst>
              <a:ext uri="{FF2B5EF4-FFF2-40B4-BE49-F238E27FC236}">
                <a16:creationId xmlns:a16="http://schemas.microsoft.com/office/drawing/2014/main" id="{4E404258-D921-41C9-A3D8-71A4AC261DC6}"/>
              </a:ext>
            </a:extLst>
          </p:cNvPr>
          <p:cNvGraphicFramePr/>
          <p:nvPr>
            <p:extLst>
              <p:ext uri="{D42A27DB-BD31-4B8C-83A1-F6EECF244321}">
                <p14:modId xmlns:p14="http://schemas.microsoft.com/office/powerpoint/2010/main" val="1086585745"/>
              </p:ext>
            </p:extLst>
          </p:nvPr>
        </p:nvGraphicFramePr>
        <p:xfrm>
          <a:off x="254000" y="3429001"/>
          <a:ext cx="5182096" cy="2181736"/>
        </p:xfrm>
        <a:graphic>
          <a:graphicData uri="http://schemas.openxmlformats.org/drawingml/2006/chart">
            <c:chart xmlns:c="http://schemas.openxmlformats.org/drawingml/2006/chart" xmlns:r="http://schemas.openxmlformats.org/officeDocument/2006/relationships" r:id="rId6"/>
          </a:graphicData>
        </a:graphic>
      </p:graphicFrame>
      <p:sp>
        <p:nvSpPr>
          <p:cNvPr id="8" name="Tekstiruutu 7">
            <a:extLst>
              <a:ext uri="{FF2B5EF4-FFF2-40B4-BE49-F238E27FC236}">
                <a16:creationId xmlns:a16="http://schemas.microsoft.com/office/drawing/2014/main" id="{B42E5AB5-32D9-4854-B39D-4397E5B37924}"/>
              </a:ext>
            </a:extLst>
          </p:cNvPr>
          <p:cNvSpPr txBox="1"/>
          <p:nvPr/>
        </p:nvSpPr>
        <p:spPr>
          <a:xfrm>
            <a:off x="611560" y="3162464"/>
            <a:ext cx="6552728" cy="307777"/>
          </a:xfrm>
          <a:prstGeom prst="rect">
            <a:avLst/>
          </a:prstGeom>
          <a:noFill/>
        </p:spPr>
        <p:txBody>
          <a:bodyPr wrap="square" rtlCol="0">
            <a:spAutoFit/>
          </a:bodyPr>
          <a:lstStyle/>
          <a:p>
            <a:r>
              <a:rPr lang="fi-FI" sz="1400" dirty="0"/>
              <a:t>PARHAAKSI ARVIOITU ASUMISMUOTO 10 VUODEN PÄÄSTÄ</a:t>
            </a:r>
          </a:p>
        </p:txBody>
      </p:sp>
      <p:graphicFrame>
        <p:nvGraphicFramePr>
          <p:cNvPr id="9" name="Taulukko 8">
            <a:extLst>
              <a:ext uri="{FF2B5EF4-FFF2-40B4-BE49-F238E27FC236}">
                <a16:creationId xmlns:a16="http://schemas.microsoft.com/office/drawing/2014/main" id="{846F31EB-DB0C-4345-80D3-8A0B2E25A009}"/>
              </a:ext>
            </a:extLst>
          </p:cNvPr>
          <p:cNvGraphicFramePr>
            <a:graphicFrameLocks noGrp="1"/>
          </p:cNvGraphicFramePr>
          <p:nvPr>
            <p:extLst>
              <p:ext uri="{D42A27DB-BD31-4B8C-83A1-F6EECF244321}">
                <p14:modId xmlns:p14="http://schemas.microsoft.com/office/powerpoint/2010/main" val="3329047428"/>
              </p:ext>
            </p:extLst>
          </p:nvPr>
        </p:nvGraphicFramePr>
        <p:xfrm>
          <a:off x="5314954" y="3566800"/>
          <a:ext cx="3525912" cy="1371600"/>
        </p:xfrm>
        <a:graphic>
          <a:graphicData uri="http://schemas.openxmlformats.org/drawingml/2006/table">
            <a:tbl>
              <a:tblPr firstRow="1" bandRow="1"/>
              <a:tblGrid>
                <a:gridCol w="3001462">
                  <a:extLst>
                    <a:ext uri="{9D8B030D-6E8A-4147-A177-3AD203B41FA5}">
                      <a16:colId xmlns:a16="http://schemas.microsoft.com/office/drawing/2014/main" val="2022238233"/>
                    </a:ext>
                  </a:extLst>
                </a:gridCol>
                <a:gridCol w="524450">
                  <a:extLst>
                    <a:ext uri="{9D8B030D-6E8A-4147-A177-3AD203B41FA5}">
                      <a16:colId xmlns:a16="http://schemas.microsoft.com/office/drawing/2014/main" val="1986869856"/>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3941580526"/>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Omakotitalo</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45</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04236502"/>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Rivitalo</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40</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303943371"/>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Kerrostalo</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6</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55611912"/>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Joku muu</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8</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460690561"/>
                  </a:ext>
                </a:extLst>
              </a:tr>
            </a:tbl>
          </a:graphicData>
        </a:graphic>
      </p:graphicFrame>
      <p:sp>
        <p:nvSpPr>
          <p:cNvPr id="10" name="Tekstiruutu 9">
            <a:extLst>
              <a:ext uri="{FF2B5EF4-FFF2-40B4-BE49-F238E27FC236}">
                <a16:creationId xmlns:a16="http://schemas.microsoft.com/office/drawing/2014/main" id="{B4D2DCC6-78AE-4DF5-8300-1EBF1D4654A2}"/>
              </a:ext>
            </a:extLst>
          </p:cNvPr>
          <p:cNvSpPr txBox="1"/>
          <p:nvPr/>
        </p:nvSpPr>
        <p:spPr>
          <a:xfrm>
            <a:off x="1774320" y="5707296"/>
            <a:ext cx="5547266" cy="954107"/>
          </a:xfrm>
          <a:prstGeom prst="rect">
            <a:avLst/>
          </a:prstGeom>
          <a:noFill/>
        </p:spPr>
        <p:txBody>
          <a:bodyPr wrap="square" rtlCol="0">
            <a:spAutoFit/>
          </a:bodyPr>
          <a:lstStyle/>
          <a:p>
            <a:r>
              <a:rPr lang="fi-FI" sz="1400" dirty="0">
                <a:solidFill>
                  <a:srgbClr val="FF0000"/>
                </a:solidFill>
              </a:rPr>
              <a:t>10 vuoden päästä parhaaksi arvioidussa asumismuodossa </a:t>
            </a:r>
            <a:r>
              <a:rPr lang="fi-FI" sz="1400" dirty="0" err="1">
                <a:solidFill>
                  <a:srgbClr val="FF0000"/>
                </a:solidFill>
              </a:rPr>
              <a:t>rivitaloasumisen</a:t>
            </a:r>
            <a:r>
              <a:rPr lang="fi-FI" sz="1400" dirty="0">
                <a:solidFill>
                  <a:srgbClr val="FF0000"/>
                </a:solidFill>
              </a:rPr>
              <a:t> suosio on Kannonkoskella korkeampi, kuin vastaajissa keskimäärin. Omakoti- ja kerrostaloasuminen arvioidaan parhaaksi harvemmin, kuin keskimäärin </a:t>
            </a:r>
            <a:r>
              <a:rPr lang="fi-FI" sz="1400" dirty="0" err="1">
                <a:solidFill>
                  <a:srgbClr val="FF0000"/>
                </a:solidFill>
              </a:rPr>
              <a:t>Saarikan</a:t>
            </a:r>
            <a:r>
              <a:rPr lang="fi-FI" sz="1400" dirty="0">
                <a:solidFill>
                  <a:srgbClr val="FF0000"/>
                </a:solidFill>
              </a:rPr>
              <a:t> kunnissa</a:t>
            </a:r>
          </a:p>
        </p:txBody>
      </p:sp>
    </p:spTree>
    <p:extLst>
      <p:ext uri="{BB962C8B-B14F-4D97-AF65-F5344CB8AC3E}">
        <p14:creationId xmlns:p14="http://schemas.microsoft.com/office/powerpoint/2010/main" val="149913690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graphicFrame>
        <p:nvGraphicFramePr>
          <p:cNvPr id="5" name="ChartObject">
            <a:extLst>
              <a:ext uri="{FF2B5EF4-FFF2-40B4-BE49-F238E27FC236}">
                <a16:creationId xmlns:a16="http://schemas.microsoft.com/office/drawing/2014/main" id="{F8B3C528-5927-407B-983E-F57B68088CBE}"/>
              </a:ext>
            </a:extLst>
          </p:cNvPr>
          <p:cNvGraphicFramePr/>
          <p:nvPr>
            <p:extLst>
              <p:ext uri="{D42A27DB-BD31-4B8C-83A1-F6EECF244321}">
                <p14:modId xmlns:p14="http://schemas.microsoft.com/office/powerpoint/2010/main" val="306974860"/>
              </p:ext>
            </p:extLst>
          </p:nvPr>
        </p:nvGraphicFramePr>
        <p:xfrm>
          <a:off x="254000" y="856457"/>
          <a:ext cx="5470128" cy="2181736"/>
        </p:xfrm>
        <a:graphic>
          <a:graphicData uri="http://schemas.openxmlformats.org/drawingml/2006/chart">
            <c:chart xmlns:c="http://schemas.openxmlformats.org/drawingml/2006/chart" xmlns:r="http://schemas.openxmlformats.org/officeDocument/2006/relationships" r:id="rId5"/>
          </a:graphicData>
        </a:graphic>
      </p:graphicFrame>
      <p:sp>
        <p:nvSpPr>
          <p:cNvPr id="2" name="Tekstiruutu 1">
            <a:extLst>
              <a:ext uri="{FF2B5EF4-FFF2-40B4-BE49-F238E27FC236}">
                <a16:creationId xmlns:a16="http://schemas.microsoft.com/office/drawing/2014/main" id="{AC6E75C5-E3C9-42E9-B995-21C8E09F819C}"/>
              </a:ext>
            </a:extLst>
          </p:cNvPr>
          <p:cNvSpPr txBox="1"/>
          <p:nvPr/>
        </p:nvSpPr>
        <p:spPr>
          <a:xfrm>
            <a:off x="539552" y="548680"/>
            <a:ext cx="5760640" cy="307777"/>
          </a:xfrm>
          <a:prstGeom prst="rect">
            <a:avLst/>
          </a:prstGeom>
          <a:noFill/>
        </p:spPr>
        <p:txBody>
          <a:bodyPr wrap="square" rtlCol="0">
            <a:spAutoFit/>
          </a:bodyPr>
          <a:lstStyle/>
          <a:p>
            <a:r>
              <a:rPr lang="fi-FI" sz="1400" dirty="0"/>
              <a:t>NYKYINEN ASUMISEN HALLINTAMUOTO</a:t>
            </a:r>
          </a:p>
        </p:txBody>
      </p:sp>
      <p:graphicFrame>
        <p:nvGraphicFramePr>
          <p:cNvPr id="6" name="Taulukko 5">
            <a:extLst>
              <a:ext uri="{FF2B5EF4-FFF2-40B4-BE49-F238E27FC236}">
                <a16:creationId xmlns:a16="http://schemas.microsoft.com/office/drawing/2014/main" id="{0F37997E-220C-47A3-93F0-29C20CE59674}"/>
              </a:ext>
            </a:extLst>
          </p:cNvPr>
          <p:cNvGraphicFramePr>
            <a:graphicFrameLocks noGrp="1"/>
          </p:cNvGraphicFramePr>
          <p:nvPr>
            <p:extLst>
              <p:ext uri="{D42A27DB-BD31-4B8C-83A1-F6EECF244321}">
                <p14:modId xmlns:p14="http://schemas.microsoft.com/office/powerpoint/2010/main" val="252470645"/>
              </p:ext>
            </p:extLst>
          </p:nvPr>
        </p:nvGraphicFramePr>
        <p:xfrm>
          <a:off x="5580112" y="989577"/>
          <a:ext cx="3126964" cy="1688576"/>
        </p:xfrm>
        <a:graphic>
          <a:graphicData uri="http://schemas.openxmlformats.org/drawingml/2006/table">
            <a:tbl>
              <a:tblPr firstRow="1" bandRow="1"/>
              <a:tblGrid>
                <a:gridCol w="2550900">
                  <a:extLst>
                    <a:ext uri="{9D8B030D-6E8A-4147-A177-3AD203B41FA5}">
                      <a16:colId xmlns:a16="http://schemas.microsoft.com/office/drawing/2014/main" val="1244724495"/>
                    </a:ext>
                  </a:extLst>
                </a:gridCol>
                <a:gridCol w="576064">
                  <a:extLst>
                    <a:ext uri="{9D8B030D-6E8A-4147-A177-3AD203B41FA5}">
                      <a16:colId xmlns:a16="http://schemas.microsoft.com/office/drawing/2014/main" val="888220250"/>
                    </a:ext>
                  </a:extLst>
                </a:gridCol>
              </a:tblGrid>
              <a:tr h="297984">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4228987409"/>
                  </a:ext>
                </a:extLst>
              </a:tr>
              <a:tr h="297984">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Omistusasunto</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80</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258101118"/>
                  </a:ext>
                </a:extLst>
              </a:tr>
              <a:tr h="49664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Osaomistus (=asumisoikeusasunto)</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3</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584519343"/>
                  </a:ext>
                </a:extLst>
              </a:tr>
              <a:tr h="297984">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Vuokra-asunto</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14</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997166276"/>
                  </a:ext>
                </a:extLst>
              </a:tr>
              <a:tr h="297984">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Joku muu</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251912796"/>
                  </a:ext>
                </a:extLst>
              </a:tr>
            </a:tbl>
          </a:graphicData>
        </a:graphic>
      </p:graphicFrame>
      <p:graphicFrame>
        <p:nvGraphicFramePr>
          <p:cNvPr id="7" name="ChartObject">
            <a:extLst>
              <a:ext uri="{FF2B5EF4-FFF2-40B4-BE49-F238E27FC236}">
                <a16:creationId xmlns:a16="http://schemas.microsoft.com/office/drawing/2014/main" id="{5531E968-49F0-40D5-9AD5-E3473F882E2F}"/>
              </a:ext>
            </a:extLst>
          </p:cNvPr>
          <p:cNvGraphicFramePr/>
          <p:nvPr>
            <p:extLst>
              <p:ext uri="{D42A27DB-BD31-4B8C-83A1-F6EECF244321}">
                <p14:modId xmlns:p14="http://schemas.microsoft.com/office/powerpoint/2010/main" val="452713181"/>
              </p:ext>
            </p:extLst>
          </p:nvPr>
        </p:nvGraphicFramePr>
        <p:xfrm>
          <a:off x="254000" y="3553976"/>
          <a:ext cx="5326112" cy="2181736"/>
        </p:xfrm>
        <a:graphic>
          <a:graphicData uri="http://schemas.openxmlformats.org/drawingml/2006/chart">
            <c:chart xmlns:c="http://schemas.openxmlformats.org/drawingml/2006/chart" xmlns:r="http://schemas.openxmlformats.org/officeDocument/2006/relationships" r:id="rId6"/>
          </a:graphicData>
        </a:graphic>
      </p:graphicFrame>
      <p:sp>
        <p:nvSpPr>
          <p:cNvPr id="8" name="Tekstiruutu 7">
            <a:extLst>
              <a:ext uri="{FF2B5EF4-FFF2-40B4-BE49-F238E27FC236}">
                <a16:creationId xmlns:a16="http://schemas.microsoft.com/office/drawing/2014/main" id="{3E6BE33C-E628-4FF4-965D-9E297DAB9643}"/>
              </a:ext>
            </a:extLst>
          </p:cNvPr>
          <p:cNvSpPr txBox="1"/>
          <p:nvPr/>
        </p:nvSpPr>
        <p:spPr>
          <a:xfrm>
            <a:off x="539552" y="3226108"/>
            <a:ext cx="6696744" cy="307777"/>
          </a:xfrm>
          <a:prstGeom prst="rect">
            <a:avLst/>
          </a:prstGeom>
          <a:noFill/>
        </p:spPr>
        <p:txBody>
          <a:bodyPr wrap="square" rtlCol="0">
            <a:spAutoFit/>
          </a:bodyPr>
          <a:lstStyle/>
          <a:p>
            <a:r>
              <a:rPr lang="fi-FI" sz="1400" dirty="0"/>
              <a:t>PARHAAKSI ARVIOITU ASUMISEN HALLINTAMUOTO 10 VUODEN PÄÄSTÄ</a:t>
            </a:r>
          </a:p>
        </p:txBody>
      </p:sp>
      <p:graphicFrame>
        <p:nvGraphicFramePr>
          <p:cNvPr id="9" name="Taulukko 8">
            <a:extLst>
              <a:ext uri="{FF2B5EF4-FFF2-40B4-BE49-F238E27FC236}">
                <a16:creationId xmlns:a16="http://schemas.microsoft.com/office/drawing/2014/main" id="{ACFEAD80-2672-42F7-98EC-8867D382ABF0}"/>
              </a:ext>
            </a:extLst>
          </p:cNvPr>
          <p:cNvGraphicFramePr>
            <a:graphicFrameLocks noGrp="1"/>
          </p:cNvGraphicFramePr>
          <p:nvPr>
            <p:extLst>
              <p:ext uri="{D42A27DB-BD31-4B8C-83A1-F6EECF244321}">
                <p14:modId xmlns:p14="http://schemas.microsoft.com/office/powerpoint/2010/main" val="391445191"/>
              </p:ext>
            </p:extLst>
          </p:nvPr>
        </p:nvGraphicFramePr>
        <p:xfrm>
          <a:off x="5580112" y="3598584"/>
          <a:ext cx="3126964" cy="1554480"/>
        </p:xfrm>
        <a:graphic>
          <a:graphicData uri="http://schemas.openxmlformats.org/drawingml/2006/table">
            <a:tbl>
              <a:tblPr firstRow="1" bandRow="1"/>
              <a:tblGrid>
                <a:gridCol w="2520280">
                  <a:extLst>
                    <a:ext uri="{9D8B030D-6E8A-4147-A177-3AD203B41FA5}">
                      <a16:colId xmlns:a16="http://schemas.microsoft.com/office/drawing/2014/main" val="3375002805"/>
                    </a:ext>
                  </a:extLst>
                </a:gridCol>
                <a:gridCol w="606684">
                  <a:extLst>
                    <a:ext uri="{9D8B030D-6E8A-4147-A177-3AD203B41FA5}">
                      <a16:colId xmlns:a16="http://schemas.microsoft.com/office/drawing/2014/main" val="1495954412"/>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963842543"/>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Omistusasunto</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56</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334047027"/>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dirty="0" err="1">
                          <a:solidFill>
                            <a:srgbClr val="333333"/>
                          </a:solidFill>
                          <a:latin typeface="Arial"/>
                        </a:rPr>
                        <a:t>Osaomistus</a:t>
                      </a:r>
                      <a:r>
                        <a:rPr sz="1200" b="0" i="0" u="none" dirty="0">
                          <a:solidFill>
                            <a:srgbClr val="333333"/>
                          </a:solidFill>
                          <a:latin typeface="Arial"/>
                        </a:rPr>
                        <a:t> (=</a:t>
                      </a:r>
                      <a:r>
                        <a:rPr sz="1200" b="0" i="0" u="none" dirty="0" err="1">
                          <a:solidFill>
                            <a:srgbClr val="333333"/>
                          </a:solidFill>
                          <a:latin typeface="Arial"/>
                        </a:rPr>
                        <a:t>asumisoikeusasunto</a:t>
                      </a:r>
                      <a:r>
                        <a:rPr sz="1200" b="0" i="0" u="none" dirty="0">
                          <a:solidFill>
                            <a:srgbClr val="333333"/>
                          </a:solidFill>
                          <a:latin typeface="Arial"/>
                        </a:rPr>
                        <a:t>)</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9</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053268073"/>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dirty="0" err="1">
                          <a:solidFill>
                            <a:srgbClr val="333333"/>
                          </a:solidFill>
                          <a:latin typeface="Arial"/>
                        </a:rPr>
                        <a:t>Vuokra-asunto</a:t>
                      </a:r>
                      <a:endParaRPr sz="1200" b="0"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29</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688190196"/>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Joku muu</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5</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2043364883"/>
                  </a:ext>
                </a:extLst>
              </a:tr>
            </a:tbl>
          </a:graphicData>
        </a:graphic>
      </p:graphicFrame>
      <p:sp>
        <p:nvSpPr>
          <p:cNvPr id="10" name="Tekstiruutu 9">
            <a:extLst>
              <a:ext uri="{FF2B5EF4-FFF2-40B4-BE49-F238E27FC236}">
                <a16:creationId xmlns:a16="http://schemas.microsoft.com/office/drawing/2014/main" id="{79772661-B0B5-4266-AA8A-9760B612F756}"/>
              </a:ext>
            </a:extLst>
          </p:cNvPr>
          <p:cNvSpPr txBox="1"/>
          <p:nvPr/>
        </p:nvSpPr>
        <p:spPr>
          <a:xfrm>
            <a:off x="1835696" y="5877272"/>
            <a:ext cx="5326112" cy="954107"/>
          </a:xfrm>
          <a:prstGeom prst="rect">
            <a:avLst/>
          </a:prstGeom>
          <a:noFill/>
        </p:spPr>
        <p:txBody>
          <a:bodyPr wrap="square" rtlCol="0">
            <a:spAutoFit/>
          </a:bodyPr>
          <a:lstStyle/>
          <a:p>
            <a:r>
              <a:rPr lang="fi-FI" sz="1400" dirty="0">
                <a:solidFill>
                  <a:srgbClr val="FF0000"/>
                </a:solidFill>
              </a:rPr>
              <a:t>Omistusasumisen merkitys vähenee enemmän kuin keskimäärin ja vuokra- sekä osaomistusasumisen suosio kasvaa. Yli puolet vastaajista arvioi kuitenkin omistusasumisen 10 vuoden päästä parhaaksi hallintamuodoksi</a:t>
            </a:r>
          </a:p>
        </p:txBody>
      </p:sp>
    </p:spTree>
    <p:extLst>
      <p:ext uri="{BB962C8B-B14F-4D97-AF65-F5344CB8AC3E}">
        <p14:creationId xmlns:p14="http://schemas.microsoft.com/office/powerpoint/2010/main" val="3812032245"/>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graphicFrame>
        <p:nvGraphicFramePr>
          <p:cNvPr id="5" name="ChartObject">
            <a:extLst>
              <a:ext uri="{FF2B5EF4-FFF2-40B4-BE49-F238E27FC236}">
                <a16:creationId xmlns:a16="http://schemas.microsoft.com/office/drawing/2014/main" id="{38F74233-1547-4674-BDEE-141016AEFFE9}"/>
              </a:ext>
            </a:extLst>
          </p:cNvPr>
          <p:cNvGraphicFramePr/>
          <p:nvPr>
            <p:extLst>
              <p:ext uri="{D42A27DB-BD31-4B8C-83A1-F6EECF244321}">
                <p14:modId xmlns:p14="http://schemas.microsoft.com/office/powerpoint/2010/main" val="2582218444"/>
              </p:ext>
            </p:extLst>
          </p:nvPr>
        </p:nvGraphicFramePr>
        <p:xfrm>
          <a:off x="251520" y="854426"/>
          <a:ext cx="6408712" cy="2159070"/>
        </p:xfrm>
        <a:graphic>
          <a:graphicData uri="http://schemas.openxmlformats.org/drawingml/2006/chart">
            <c:chart xmlns:c="http://schemas.openxmlformats.org/drawingml/2006/chart" xmlns:r="http://schemas.openxmlformats.org/officeDocument/2006/relationships" r:id="rId5"/>
          </a:graphicData>
        </a:graphic>
      </p:graphicFrame>
      <p:sp>
        <p:nvSpPr>
          <p:cNvPr id="2" name="Tekstiruutu 1">
            <a:extLst>
              <a:ext uri="{FF2B5EF4-FFF2-40B4-BE49-F238E27FC236}">
                <a16:creationId xmlns:a16="http://schemas.microsoft.com/office/drawing/2014/main" id="{A9640914-85EC-4093-B240-E08D3DDC5938}"/>
              </a:ext>
            </a:extLst>
          </p:cNvPr>
          <p:cNvSpPr txBox="1"/>
          <p:nvPr/>
        </p:nvSpPr>
        <p:spPr>
          <a:xfrm>
            <a:off x="467544" y="548680"/>
            <a:ext cx="5832648" cy="307777"/>
          </a:xfrm>
          <a:prstGeom prst="rect">
            <a:avLst/>
          </a:prstGeom>
          <a:noFill/>
        </p:spPr>
        <p:txBody>
          <a:bodyPr wrap="square" rtlCol="0">
            <a:spAutoFit/>
          </a:bodyPr>
          <a:lstStyle/>
          <a:p>
            <a:r>
              <a:rPr lang="fi-FI" sz="1400" dirty="0"/>
              <a:t>NYKYISEN ASUNNON KOKO</a:t>
            </a:r>
          </a:p>
        </p:txBody>
      </p:sp>
      <p:graphicFrame>
        <p:nvGraphicFramePr>
          <p:cNvPr id="6" name="Taulukko 5">
            <a:extLst>
              <a:ext uri="{FF2B5EF4-FFF2-40B4-BE49-F238E27FC236}">
                <a16:creationId xmlns:a16="http://schemas.microsoft.com/office/drawing/2014/main" id="{EF92939A-4CA1-44E8-92F1-74A2BE7B8A16}"/>
              </a:ext>
            </a:extLst>
          </p:cNvPr>
          <p:cNvGraphicFramePr>
            <a:graphicFrameLocks noGrp="1"/>
          </p:cNvGraphicFramePr>
          <p:nvPr>
            <p:extLst>
              <p:ext uri="{D42A27DB-BD31-4B8C-83A1-F6EECF244321}">
                <p14:modId xmlns:p14="http://schemas.microsoft.com/office/powerpoint/2010/main" val="3734496118"/>
              </p:ext>
            </p:extLst>
          </p:nvPr>
        </p:nvGraphicFramePr>
        <p:xfrm>
          <a:off x="6516216" y="989264"/>
          <a:ext cx="2376264" cy="1828800"/>
        </p:xfrm>
        <a:graphic>
          <a:graphicData uri="http://schemas.openxmlformats.org/drawingml/2006/table">
            <a:tbl>
              <a:tblPr firstRow="1" bandRow="1"/>
              <a:tblGrid>
                <a:gridCol w="1944216">
                  <a:extLst>
                    <a:ext uri="{9D8B030D-6E8A-4147-A177-3AD203B41FA5}">
                      <a16:colId xmlns:a16="http://schemas.microsoft.com/office/drawing/2014/main" val="3180151828"/>
                    </a:ext>
                  </a:extLst>
                </a:gridCol>
                <a:gridCol w="432048">
                  <a:extLst>
                    <a:ext uri="{9D8B030D-6E8A-4147-A177-3AD203B41FA5}">
                      <a16:colId xmlns:a16="http://schemas.microsoft.com/office/drawing/2014/main" val="1232250705"/>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1714107149"/>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dirty="0">
                          <a:solidFill>
                            <a:srgbClr val="333333"/>
                          </a:solidFill>
                          <a:latin typeface="Arial"/>
                        </a:rPr>
                        <a:t>1 </a:t>
                      </a:r>
                      <a:r>
                        <a:rPr sz="1200" b="0" i="0" u="none" dirty="0" err="1">
                          <a:solidFill>
                            <a:srgbClr val="333333"/>
                          </a:solidFill>
                          <a:latin typeface="Arial"/>
                        </a:rPr>
                        <a:t>huone</a:t>
                      </a:r>
                      <a:r>
                        <a:rPr sz="1200" b="0" i="0" u="none" dirty="0">
                          <a:solidFill>
                            <a:srgbClr val="333333"/>
                          </a:solidFill>
                          <a:latin typeface="Arial"/>
                        </a:rPr>
                        <a:t> + </a:t>
                      </a:r>
                      <a:r>
                        <a:rPr sz="1200" b="0" i="0" u="none" dirty="0" err="1">
                          <a:solidFill>
                            <a:srgbClr val="333333"/>
                          </a:solidFill>
                          <a:latin typeface="Arial"/>
                        </a:rPr>
                        <a:t>keittiö</a:t>
                      </a:r>
                      <a:endParaRPr sz="1200" b="0"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8</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284712770"/>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2 huonetta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24</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414327061"/>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3 huonetta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23</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139829173"/>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4 huonetta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23</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07731836"/>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5 huonetta tai enemmän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22</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97850398"/>
                  </a:ext>
                </a:extLst>
              </a:tr>
            </a:tbl>
          </a:graphicData>
        </a:graphic>
      </p:graphicFrame>
      <p:graphicFrame>
        <p:nvGraphicFramePr>
          <p:cNvPr id="7" name="ChartObject">
            <a:extLst>
              <a:ext uri="{FF2B5EF4-FFF2-40B4-BE49-F238E27FC236}">
                <a16:creationId xmlns:a16="http://schemas.microsoft.com/office/drawing/2014/main" id="{441327E1-196E-43B0-8F25-AA620E8AD6E7}"/>
              </a:ext>
            </a:extLst>
          </p:cNvPr>
          <p:cNvGraphicFramePr/>
          <p:nvPr>
            <p:extLst>
              <p:ext uri="{D42A27DB-BD31-4B8C-83A1-F6EECF244321}">
                <p14:modId xmlns:p14="http://schemas.microsoft.com/office/powerpoint/2010/main" val="156355565"/>
              </p:ext>
            </p:extLst>
          </p:nvPr>
        </p:nvGraphicFramePr>
        <p:xfrm>
          <a:off x="254000" y="3354183"/>
          <a:ext cx="6406232" cy="2159069"/>
        </p:xfrm>
        <a:graphic>
          <a:graphicData uri="http://schemas.openxmlformats.org/drawingml/2006/chart">
            <c:chart xmlns:c="http://schemas.openxmlformats.org/drawingml/2006/chart" xmlns:r="http://schemas.openxmlformats.org/officeDocument/2006/relationships" r:id="rId6"/>
          </a:graphicData>
        </a:graphic>
      </p:graphicFrame>
      <p:sp>
        <p:nvSpPr>
          <p:cNvPr id="8" name="Tekstiruutu 7">
            <a:extLst>
              <a:ext uri="{FF2B5EF4-FFF2-40B4-BE49-F238E27FC236}">
                <a16:creationId xmlns:a16="http://schemas.microsoft.com/office/drawing/2014/main" id="{899ADCE2-6D06-4177-8374-143305F30A66}"/>
              </a:ext>
            </a:extLst>
          </p:cNvPr>
          <p:cNvSpPr txBox="1"/>
          <p:nvPr/>
        </p:nvSpPr>
        <p:spPr>
          <a:xfrm>
            <a:off x="467544" y="3086673"/>
            <a:ext cx="6336704" cy="307777"/>
          </a:xfrm>
          <a:prstGeom prst="rect">
            <a:avLst/>
          </a:prstGeom>
          <a:noFill/>
        </p:spPr>
        <p:txBody>
          <a:bodyPr wrap="square" rtlCol="0">
            <a:spAutoFit/>
          </a:bodyPr>
          <a:lstStyle/>
          <a:p>
            <a:r>
              <a:rPr lang="fi-FI" sz="1400" dirty="0"/>
              <a:t>PARHAAKSI ARVIOITU ASUNNON KOKO 10 VUODEN PÄÄSTÄ</a:t>
            </a:r>
          </a:p>
        </p:txBody>
      </p:sp>
      <p:graphicFrame>
        <p:nvGraphicFramePr>
          <p:cNvPr id="9" name="Taulukko 8">
            <a:extLst>
              <a:ext uri="{FF2B5EF4-FFF2-40B4-BE49-F238E27FC236}">
                <a16:creationId xmlns:a16="http://schemas.microsoft.com/office/drawing/2014/main" id="{8424D162-FB61-4C81-A0C5-94F78E92A486}"/>
              </a:ext>
            </a:extLst>
          </p:cNvPr>
          <p:cNvGraphicFramePr>
            <a:graphicFrameLocks noGrp="1"/>
          </p:cNvGraphicFramePr>
          <p:nvPr>
            <p:extLst>
              <p:ext uri="{D42A27DB-BD31-4B8C-83A1-F6EECF244321}">
                <p14:modId xmlns:p14="http://schemas.microsoft.com/office/powerpoint/2010/main" val="389900743"/>
              </p:ext>
            </p:extLst>
          </p:nvPr>
        </p:nvGraphicFramePr>
        <p:xfrm>
          <a:off x="6516216" y="3485980"/>
          <a:ext cx="2373784" cy="1828800"/>
        </p:xfrm>
        <a:graphic>
          <a:graphicData uri="http://schemas.openxmlformats.org/drawingml/2006/table">
            <a:tbl>
              <a:tblPr firstRow="1" bandRow="1"/>
              <a:tblGrid>
                <a:gridCol w="1944216">
                  <a:extLst>
                    <a:ext uri="{9D8B030D-6E8A-4147-A177-3AD203B41FA5}">
                      <a16:colId xmlns:a16="http://schemas.microsoft.com/office/drawing/2014/main" val="2441975133"/>
                    </a:ext>
                  </a:extLst>
                </a:gridCol>
                <a:gridCol w="429568">
                  <a:extLst>
                    <a:ext uri="{9D8B030D-6E8A-4147-A177-3AD203B41FA5}">
                      <a16:colId xmlns:a16="http://schemas.microsoft.com/office/drawing/2014/main" val="445802242"/>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63605883"/>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1 huone + keittiö</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9</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475033398"/>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2 huonetta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42</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694694577"/>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3 huonetta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31</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607341935"/>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4 huonetta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7</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159324181"/>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5 huonetta tai enemmän + keittiö</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7</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279699595"/>
                  </a:ext>
                </a:extLst>
              </a:tr>
            </a:tbl>
          </a:graphicData>
        </a:graphic>
      </p:graphicFrame>
      <p:sp>
        <p:nvSpPr>
          <p:cNvPr id="10" name="Tekstiruutu 9">
            <a:extLst>
              <a:ext uri="{FF2B5EF4-FFF2-40B4-BE49-F238E27FC236}">
                <a16:creationId xmlns:a16="http://schemas.microsoft.com/office/drawing/2014/main" id="{3860E98D-DE10-4F66-9A55-69AE92E0503D}"/>
              </a:ext>
            </a:extLst>
          </p:cNvPr>
          <p:cNvSpPr txBox="1"/>
          <p:nvPr/>
        </p:nvSpPr>
        <p:spPr>
          <a:xfrm>
            <a:off x="1761039" y="5517232"/>
            <a:ext cx="5475257" cy="1384995"/>
          </a:xfrm>
          <a:prstGeom prst="rect">
            <a:avLst/>
          </a:prstGeom>
          <a:noFill/>
        </p:spPr>
        <p:txBody>
          <a:bodyPr wrap="square" rtlCol="0">
            <a:spAutoFit/>
          </a:bodyPr>
          <a:lstStyle/>
          <a:p>
            <a:r>
              <a:rPr lang="fi-FI" sz="1400" dirty="0">
                <a:solidFill>
                  <a:srgbClr val="FF0000"/>
                </a:solidFill>
              </a:rPr>
              <a:t>Kannonkosken vastaajien nykyisen asunnon koko on pienempi kuin vastaajilla keskimäärin (kaikista vastaajista yli 50% asunnon koko vähintään 4h+k). Näkemykset 10 vuoden päähän kehittyvät samaan suuntaan, kuin vastaajilla keskimäärin. Samalla ero säilyy: Kannonkoskella parhaaksi arvioidut asunnot hieman pienempiä, kuin keskimäärin</a:t>
            </a:r>
          </a:p>
        </p:txBody>
      </p:sp>
    </p:spTree>
    <p:extLst>
      <p:ext uri="{BB962C8B-B14F-4D97-AF65-F5344CB8AC3E}">
        <p14:creationId xmlns:p14="http://schemas.microsoft.com/office/powerpoint/2010/main" val="997034872"/>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graphicFrame>
        <p:nvGraphicFramePr>
          <p:cNvPr id="5" name="ChartObject">
            <a:extLst>
              <a:ext uri="{FF2B5EF4-FFF2-40B4-BE49-F238E27FC236}">
                <a16:creationId xmlns:a16="http://schemas.microsoft.com/office/drawing/2014/main" id="{D2EA712E-91FB-4D1A-9C2C-6FCAD0E6D321}"/>
              </a:ext>
            </a:extLst>
          </p:cNvPr>
          <p:cNvGraphicFramePr/>
          <p:nvPr>
            <p:extLst>
              <p:ext uri="{D42A27DB-BD31-4B8C-83A1-F6EECF244321}">
                <p14:modId xmlns:p14="http://schemas.microsoft.com/office/powerpoint/2010/main" val="698645882"/>
              </p:ext>
            </p:extLst>
          </p:nvPr>
        </p:nvGraphicFramePr>
        <p:xfrm>
          <a:off x="251520" y="1412776"/>
          <a:ext cx="6048672" cy="30243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Taulukko 1">
            <a:extLst>
              <a:ext uri="{FF2B5EF4-FFF2-40B4-BE49-F238E27FC236}">
                <a16:creationId xmlns:a16="http://schemas.microsoft.com/office/drawing/2014/main" id="{155FB628-5B89-474F-8CE3-9DFCB5A369F5}"/>
              </a:ext>
            </a:extLst>
          </p:cNvPr>
          <p:cNvGraphicFramePr>
            <a:graphicFrameLocks noGrp="1"/>
          </p:cNvGraphicFramePr>
          <p:nvPr>
            <p:extLst>
              <p:ext uri="{D42A27DB-BD31-4B8C-83A1-F6EECF244321}">
                <p14:modId xmlns:p14="http://schemas.microsoft.com/office/powerpoint/2010/main" val="3671163674"/>
              </p:ext>
            </p:extLst>
          </p:nvPr>
        </p:nvGraphicFramePr>
        <p:xfrm>
          <a:off x="6132868" y="1553344"/>
          <a:ext cx="2769050" cy="1371600"/>
        </p:xfrm>
        <a:graphic>
          <a:graphicData uri="http://schemas.openxmlformats.org/drawingml/2006/table">
            <a:tbl>
              <a:tblPr firstRow="1" bandRow="1"/>
              <a:tblGrid>
                <a:gridCol w="2232248">
                  <a:extLst>
                    <a:ext uri="{9D8B030D-6E8A-4147-A177-3AD203B41FA5}">
                      <a16:colId xmlns:a16="http://schemas.microsoft.com/office/drawing/2014/main" val="4266829679"/>
                    </a:ext>
                  </a:extLst>
                </a:gridCol>
                <a:gridCol w="536802">
                  <a:extLst>
                    <a:ext uri="{9D8B030D-6E8A-4147-A177-3AD203B41FA5}">
                      <a16:colId xmlns:a16="http://schemas.microsoft.com/office/drawing/2014/main" val="2606621919"/>
                    </a:ext>
                  </a:extLst>
                </a:gridCol>
              </a:tblGrid>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endParaRPr sz="1200" b="1" i="0" u="none" dirty="0">
                        <a:solidFill>
                          <a:srgbClr val="333333"/>
                        </a:solidFill>
                        <a:latin typeface="Arial" pitchFamily="34" charset="0"/>
                      </a:endParaRP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1" i="0" u="none" dirty="0">
                          <a:solidFill>
                            <a:srgbClr val="333333"/>
                          </a:solidFill>
                          <a:latin typeface="Arial"/>
                        </a:rPr>
                        <a:t>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25400">
                      <a:solidFill>
                        <a:srgbClr val="124456"/>
                      </a:solidFill>
                    </a:lnB>
                    <a:lnTlToBr w="12700" cmpd="sng">
                      <a:noFill/>
                      <a:prstDash val="solid"/>
                    </a:lnTlToBr>
                    <a:lnBlToTr w="12700" cmpd="sng">
                      <a:noFill/>
                      <a:prstDash val="solid"/>
                    </a:lnBlToTr>
                    <a:noFill/>
                  </a:tcPr>
                </a:tc>
                <a:extLst>
                  <a:ext uri="{0D108BD9-81ED-4DB2-BD59-A6C34878D82A}">
                    <a16:rowId xmlns:a16="http://schemas.microsoft.com/office/drawing/2014/main" val="3199289462"/>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dirty="0" err="1">
                          <a:solidFill>
                            <a:srgbClr val="333333"/>
                          </a:solidFill>
                          <a:latin typeface="Arial"/>
                        </a:rPr>
                        <a:t>Kyllä</a:t>
                      </a:r>
                      <a:r>
                        <a:rPr sz="1200" b="0" i="0" u="none" dirty="0">
                          <a:solidFill>
                            <a:srgbClr val="333333"/>
                          </a:solidFill>
                          <a:latin typeface="Arial"/>
                        </a:rPr>
                        <a:t> </a:t>
                      </a:r>
                      <a:r>
                        <a:rPr sz="1200" b="0" i="0" u="none" dirty="0" err="1">
                          <a:solidFill>
                            <a:srgbClr val="333333"/>
                          </a:solidFill>
                          <a:latin typeface="Arial"/>
                        </a:rPr>
                        <a:t>varmasti</a:t>
                      </a:r>
                      <a:endParaRPr sz="1200" b="0" i="0" u="none" dirty="0">
                        <a:solidFill>
                          <a:srgbClr val="333333"/>
                        </a:solidFill>
                        <a:latin typeface="Arial"/>
                      </a:endParaRP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21</a:t>
                      </a:r>
                    </a:p>
                  </a:txBody>
                  <a:tcPr>
                    <a:lnL w="12700" cmpd="sng">
                      <a:solidFill>
                        <a:prstClr val="black"/>
                      </a:solidFill>
                      <a:prstDash val="solid"/>
                    </a:lnL>
                    <a:lnR w="12700" cmpd="sng">
                      <a:solidFill>
                        <a:prstClr val="black"/>
                      </a:solidFill>
                      <a:prstDash val="solid"/>
                    </a:lnR>
                    <a:lnT w="25400" cap="flat" cmpd="sng" algn="ctr">
                      <a:solidFill>
                        <a:srgbClr val="124456"/>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087459650"/>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Melko todennäköisesti</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48</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413629260"/>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Todennäköisesti en</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27</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211980653"/>
                  </a:ext>
                </a:extLst>
              </a:tr>
              <a:tr h="0">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l"/>
                      <a:r>
                        <a:rPr sz="1200" b="0" i="0" u="none">
                          <a:solidFill>
                            <a:srgbClr val="333333"/>
                          </a:solidFill>
                          <a:latin typeface="Arial"/>
                        </a:rPr>
                        <a:t>En varmasti</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tc>
                  <a:txBody>
                    <a:bodyPr/>
                    <a:lstStyle>
                      <a:lvl1pPr marL="0" algn="l" defTabSz="914400" rtl="0" eaLnBrk="1" latinLnBrk="0" hangingPunct="1">
                        <a:defRPr sz="1800" kern="1200">
                          <a:solidFill>
                            <a:schemeClr val="tx1"/>
                          </a:solidFill>
                          <a:latin typeface="Calibri"/>
                          <a:ea typeface="Arial" pitchFamily="34" charset="0"/>
                          <a:cs typeface="Arial" pitchFamily="34" charset="0"/>
                        </a:defRPr>
                      </a:lvl1pPr>
                      <a:lvl2pPr marL="457200" algn="l" defTabSz="914400" rtl="0" eaLnBrk="1" latinLnBrk="0" hangingPunct="1">
                        <a:defRPr sz="1800" kern="1200">
                          <a:solidFill>
                            <a:schemeClr val="tx1"/>
                          </a:solidFill>
                          <a:latin typeface="Calibri"/>
                          <a:ea typeface="Arial" pitchFamily="34" charset="0"/>
                          <a:cs typeface="Arial" pitchFamily="34" charset="0"/>
                        </a:defRPr>
                      </a:lvl2pPr>
                      <a:lvl3pPr marL="914400" algn="l" defTabSz="914400" rtl="0" eaLnBrk="1" latinLnBrk="0" hangingPunct="1">
                        <a:defRPr sz="1800" kern="1200">
                          <a:solidFill>
                            <a:schemeClr val="tx1"/>
                          </a:solidFill>
                          <a:latin typeface="Calibri"/>
                          <a:ea typeface="Arial" pitchFamily="34" charset="0"/>
                          <a:cs typeface="Arial" pitchFamily="34" charset="0"/>
                        </a:defRPr>
                      </a:lvl3pPr>
                      <a:lvl4pPr marL="1371600" algn="l" defTabSz="914400" rtl="0" eaLnBrk="1" latinLnBrk="0" hangingPunct="1">
                        <a:defRPr sz="1800" kern="1200">
                          <a:solidFill>
                            <a:schemeClr val="tx1"/>
                          </a:solidFill>
                          <a:latin typeface="Calibri"/>
                          <a:ea typeface="Arial" pitchFamily="34" charset="0"/>
                          <a:cs typeface="Arial" pitchFamily="34" charset="0"/>
                        </a:defRPr>
                      </a:lvl4pPr>
                      <a:lvl5pPr marL="1828800" algn="l" defTabSz="914400" rtl="0" eaLnBrk="1" latinLnBrk="0" hangingPunct="1">
                        <a:defRPr sz="1800" kern="1200">
                          <a:solidFill>
                            <a:schemeClr val="tx1"/>
                          </a:solidFill>
                          <a:latin typeface="Calibri"/>
                          <a:ea typeface="Arial" pitchFamily="34" charset="0"/>
                          <a:cs typeface="Arial" pitchFamily="34" charset="0"/>
                        </a:defRPr>
                      </a:lvl5pPr>
                      <a:lvl6pPr marL="2286000" algn="l" defTabSz="914400" rtl="0" eaLnBrk="1" latinLnBrk="0" hangingPunct="1">
                        <a:defRPr sz="1800" kern="1200">
                          <a:solidFill>
                            <a:schemeClr val="tx1"/>
                          </a:solidFill>
                          <a:latin typeface="Calibri"/>
                          <a:ea typeface="Arial" pitchFamily="34" charset="0"/>
                          <a:cs typeface="Arial" pitchFamily="34" charset="0"/>
                        </a:defRPr>
                      </a:lvl6pPr>
                      <a:lvl7pPr marL="2743200" algn="l" defTabSz="914400" rtl="0" eaLnBrk="1" latinLnBrk="0" hangingPunct="1">
                        <a:defRPr sz="1800" kern="1200">
                          <a:solidFill>
                            <a:schemeClr val="tx1"/>
                          </a:solidFill>
                          <a:latin typeface="Calibri"/>
                          <a:ea typeface="Arial" pitchFamily="34" charset="0"/>
                          <a:cs typeface="Arial" pitchFamily="34" charset="0"/>
                        </a:defRPr>
                      </a:lvl7pPr>
                      <a:lvl8pPr marL="3200400" algn="l" defTabSz="914400" rtl="0" eaLnBrk="1" latinLnBrk="0" hangingPunct="1">
                        <a:defRPr sz="1800" kern="1200">
                          <a:solidFill>
                            <a:schemeClr val="tx1"/>
                          </a:solidFill>
                          <a:latin typeface="Calibri"/>
                          <a:ea typeface="Arial" pitchFamily="34" charset="0"/>
                          <a:cs typeface="Arial" pitchFamily="34" charset="0"/>
                        </a:defRPr>
                      </a:lvl8pPr>
                      <a:lvl9pPr marL="3657600" algn="l" defTabSz="914400" rtl="0" eaLnBrk="1" latinLnBrk="0" hangingPunct="1">
                        <a:defRPr sz="1800" kern="1200">
                          <a:solidFill>
                            <a:schemeClr val="tx1"/>
                          </a:solidFill>
                          <a:latin typeface="Calibri"/>
                          <a:ea typeface="Arial" pitchFamily="34" charset="0"/>
                          <a:cs typeface="Arial" pitchFamily="34" charset="0"/>
                        </a:defRPr>
                      </a:lvl9pPr>
                    </a:lstStyle>
                    <a:p>
                      <a:pPr algn="ctr"/>
                      <a:r>
                        <a:rPr sz="1200" b="0" i="0" u="none" dirty="0">
                          <a:solidFill>
                            <a:srgbClr val="333333"/>
                          </a:solidFill>
                          <a:latin typeface="Arial"/>
                        </a:rPr>
                        <a:t>4</a:t>
                      </a:r>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379626486"/>
                  </a:ext>
                </a:extLst>
              </a:tr>
            </a:tbl>
          </a:graphicData>
        </a:graphic>
      </p:graphicFrame>
      <p:sp>
        <p:nvSpPr>
          <p:cNvPr id="6" name="Tekstiruutu 5">
            <a:extLst>
              <a:ext uri="{FF2B5EF4-FFF2-40B4-BE49-F238E27FC236}">
                <a16:creationId xmlns:a16="http://schemas.microsoft.com/office/drawing/2014/main" id="{A2CC2FD8-2879-4895-9B7F-4C4869DF46F9}"/>
              </a:ext>
            </a:extLst>
          </p:cNvPr>
          <p:cNvSpPr txBox="1"/>
          <p:nvPr/>
        </p:nvSpPr>
        <p:spPr>
          <a:xfrm>
            <a:off x="539552" y="713177"/>
            <a:ext cx="7776864" cy="646331"/>
          </a:xfrm>
          <a:prstGeom prst="rect">
            <a:avLst/>
          </a:prstGeom>
          <a:noFill/>
        </p:spPr>
        <p:txBody>
          <a:bodyPr wrap="square" rtlCol="0">
            <a:spAutoFit/>
          </a:bodyPr>
          <a:lstStyle/>
          <a:p>
            <a:r>
              <a:rPr lang="fi-FI" dirty="0"/>
              <a:t>AJATTELEEKO ASUVANSA 10 VUODEN PÄÄSTÄ NYKYISESSÄ ASUNNOSSA</a:t>
            </a:r>
          </a:p>
        </p:txBody>
      </p:sp>
      <p:sp>
        <p:nvSpPr>
          <p:cNvPr id="7" name="Tekstiruutu 6">
            <a:extLst>
              <a:ext uri="{FF2B5EF4-FFF2-40B4-BE49-F238E27FC236}">
                <a16:creationId xmlns:a16="http://schemas.microsoft.com/office/drawing/2014/main" id="{B05156C4-8C98-47CD-9AE7-9BF2876FAB73}"/>
              </a:ext>
            </a:extLst>
          </p:cNvPr>
          <p:cNvSpPr txBox="1"/>
          <p:nvPr/>
        </p:nvSpPr>
        <p:spPr>
          <a:xfrm>
            <a:off x="755576" y="4797152"/>
            <a:ext cx="7488832" cy="954107"/>
          </a:xfrm>
          <a:prstGeom prst="rect">
            <a:avLst/>
          </a:prstGeom>
          <a:noFill/>
        </p:spPr>
        <p:txBody>
          <a:bodyPr wrap="square" rtlCol="0">
            <a:spAutoFit/>
          </a:bodyPr>
          <a:lstStyle/>
          <a:p>
            <a:r>
              <a:rPr lang="fi-FI" sz="1400" dirty="0">
                <a:solidFill>
                  <a:srgbClr val="FF0000"/>
                </a:solidFill>
              </a:rPr>
              <a:t>Hieman reilu 2/3 kannonkoskisista vastaajista arvioi varmasti tai melko varmasti asuvansa 10 vuoden päästä nykyisessä asunnossaan. Osuus on kuitenkin alhaisempi kuin kaikilla kyselyyn vastanneilla keskimäärin: yli 30 % epäili, tai oli varma, ettei nykyisessä asunnossaan asu tulevaisuudessa </a:t>
            </a:r>
          </a:p>
        </p:txBody>
      </p:sp>
    </p:spTree>
    <p:extLst>
      <p:ext uri="{BB962C8B-B14F-4D97-AF65-F5344CB8AC3E}">
        <p14:creationId xmlns:p14="http://schemas.microsoft.com/office/powerpoint/2010/main" val="2854126771"/>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42BC43BA-3C27-4154-B0A2-1F3A417DF4CB}"/>
              </a:ext>
            </a:extLst>
          </p:cNvPr>
          <p:cNvPicPr>
            <a:picLocks noChangeAspect="1"/>
          </p:cNvPicPr>
          <p:nvPr/>
        </p:nvPicPr>
        <p:blipFill>
          <a:blip r:embed="rId3"/>
          <a:stretch>
            <a:fillRect/>
          </a:stretch>
        </p:blipFill>
        <p:spPr>
          <a:xfrm>
            <a:off x="6300192" y="116632"/>
            <a:ext cx="2625034" cy="531945"/>
          </a:xfrm>
          <a:prstGeom prst="rect">
            <a:avLst/>
          </a:prstGeom>
        </p:spPr>
      </p:pic>
      <p:pic>
        <p:nvPicPr>
          <p:cNvPr id="4" name="Kuva 3" descr="I:\Ytyä-hanke\Tiedotus\YM_logo_official_fi_sv_RGB_2colour_L.jpg">
            <a:extLst>
              <a:ext uri="{FF2B5EF4-FFF2-40B4-BE49-F238E27FC236}">
                <a16:creationId xmlns:a16="http://schemas.microsoft.com/office/drawing/2014/main" id="{17C75E83-09F2-4BE2-8278-8A1219780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16632"/>
            <a:ext cx="1293495" cy="473710"/>
          </a:xfrm>
          <a:prstGeom prst="rect">
            <a:avLst/>
          </a:prstGeom>
          <a:noFill/>
          <a:ln>
            <a:noFill/>
          </a:ln>
        </p:spPr>
      </p:pic>
      <p:sp>
        <p:nvSpPr>
          <p:cNvPr id="2" name="Tekstiruutu 1">
            <a:extLst>
              <a:ext uri="{FF2B5EF4-FFF2-40B4-BE49-F238E27FC236}">
                <a16:creationId xmlns:a16="http://schemas.microsoft.com/office/drawing/2014/main" id="{4EF35D90-BBC9-4087-BD03-507B217F1338}"/>
              </a:ext>
            </a:extLst>
          </p:cNvPr>
          <p:cNvSpPr txBox="1"/>
          <p:nvPr/>
        </p:nvSpPr>
        <p:spPr>
          <a:xfrm>
            <a:off x="960837" y="2348880"/>
            <a:ext cx="7272808" cy="1754326"/>
          </a:xfrm>
          <a:prstGeom prst="rect">
            <a:avLst/>
          </a:prstGeom>
          <a:noFill/>
        </p:spPr>
        <p:txBody>
          <a:bodyPr wrap="square" rtlCol="0">
            <a:spAutoFit/>
          </a:bodyPr>
          <a:lstStyle/>
          <a:p>
            <a:pPr algn="ctr"/>
            <a:r>
              <a:rPr lang="fi-FI" dirty="0"/>
              <a:t>KANNONKOSKISTEN VASTAAJIEN JAOTTELU OMAN ASUMISENSA MIETTIMISEN POHJALTA: PALJON TAI MELKO PALJON ASUMISTAAN IKÄÄNTYYMISEN NÄKÖKULMASTA MIETTINEET (n = 40) VS VÄHÄN TAI EI OLLENKAAN OMAA ASUMISTAAN IKÄÄNTYMISEN NÄKÖKULMASTA MIETTINEET (n = 60)</a:t>
            </a:r>
          </a:p>
        </p:txBody>
      </p:sp>
    </p:spTree>
    <p:extLst>
      <p:ext uri="{BB962C8B-B14F-4D97-AF65-F5344CB8AC3E}">
        <p14:creationId xmlns:p14="http://schemas.microsoft.com/office/powerpoint/2010/main" val="2067232580"/>
      </p:ext>
    </p:extLst>
  </p:cSld>
  <p:clrMapOvr>
    <a:masterClrMapping/>
  </p:clrMapOvr>
  <mc:AlternateContent xmlns:mc="http://schemas.openxmlformats.org/markup-compatibility/2006" xmlns:p14="http://schemas.microsoft.com/office/powerpoint/2010/main">
    <mc:Choice Requires="p14">
      <p:transition spd="slow" p14:dur="2000" advTm="13581"/>
    </mc:Choice>
    <mc:Fallback xmlns="">
      <p:transition spd="slow" advTm="13581"/>
    </mc:Fallback>
  </mc:AlternateContent>
</p:sld>
</file>

<file path=ppt/theme/theme1.xml><?xml version="1.0" encoding="utf-8"?>
<a:theme xmlns:a="http://schemas.openxmlformats.org/drawingml/2006/main" name="6_Oletusrakenne">
  <a:themeElements>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etusraken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etusraken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etusraken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etusraken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etusraken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etusraken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etusraken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etusraken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2964</TotalTime>
  <Words>2495</Words>
  <Application>Microsoft Office PowerPoint</Application>
  <PresentationFormat>Näytössä katseltava diaesitys (4:3)</PresentationFormat>
  <Paragraphs>286</Paragraphs>
  <Slides>27</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27</vt:i4>
      </vt:variant>
    </vt:vector>
  </HeadingPairs>
  <TitlesOfParts>
    <vt:vector size="34" baseType="lpstr">
      <vt:lpstr>Algerian</vt:lpstr>
      <vt:lpstr>Arial</vt:lpstr>
      <vt:lpstr>Calibri</vt:lpstr>
      <vt:lpstr>Tahoma</vt:lpstr>
      <vt:lpstr>Times New Roman</vt:lpstr>
      <vt:lpstr>Wingdings</vt:lpstr>
      <vt:lpstr>6_Oletusrakenne</vt:lpstr>
      <vt:lpstr> YTYÄ - yhteisöllisyyttä, turvaa ja kasvua keskustoihin 15.8.2021 – 31.5.2022   </vt:lpstr>
      <vt:lpstr>             </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K-S SHP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Saarikan tuloslaskelma tammi-helmi /2010</dc:title>
  <dc:creator>K-S SHP</dc:creator>
  <cp:lastModifiedBy>Itäpuisto Timo</cp:lastModifiedBy>
  <cp:revision>243</cp:revision>
  <dcterms:created xsi:type="dcterms:W3CDTF">2010-03-19T07:45:17Z</dcterms:created>
  <dcterms:modified xsi:type="dcterms:W3CDTF">2021-12-23T10:15:56Z</dcterms:modified>
</cp:coreProperties>
</file>